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80" r:id="rId3"/>
    <p:sldId id="281" r:id="rId4"/>
    <p:sldId id="272" r:id="rId5"/>
    <p:sldId id="282" r:id="rId6"/>
    <p:sldId id="279" r:id="rId7"/>
    <p:sldId id="278" r:id="rId8"/>
    <p:sldId id="275" r:id="rId9"/>
    <p:sldId id="257" r:id="rId10"/>
    <p:sldId id="258" r:id="rId11"/>
    <p:sldId id="259" r:id="rId12"/>
    <p:sldId id="261" r:id="rId13"/>
    <p:sldId id="260" r:id="rId14"/>
    <p:sldId id="271" r:id="rId15"/>
    <p:sldId id="262" r:id="rId16"/>
    <p:sldId id="263" r:id="rId17"/>
    <p:sldId id="264" r:id="rId18"/>
    <p:sldId id="265" r:id="rId19"/>
    <p:sldId id="266" r:id="rId20"/>
    <p:sldId id="267" r:id="rId21"/>
    <p:sldId id="269" r:id="rId22"/>
    <p:sldId id="268" r:id="rId23"/>
    <p:sldId id="270" r:id="rId24"/>
    <p:sldId id="276" r:id="rId25"/>
    <p:sldId id="274"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ill Sans MT" panose="020B0502020104020203" pitchFamily="34"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551" userDrawn="1">
          <p15:clr>
            <a:srgbClr val="A4A3A4"/>
          </p15:clr>
        </p15:guide>
        <p15:guide id="3" pos="3704">
          <p15:clr>
            <a:srgbClr val="A4A3A4"/>
          </p15:clr>
        </p15:guide>
        <p15:guide id="4" pos="4089">
          <p15:clr>
            <a:srgbClr val="A4A3A4"/>
          </p15:clr>
        </p15:guide>
        <p15:guide id="5" pos="3386">
          <p15:clr>
            <a:srgbClr val="A4A3A4"/>
          </p15:clr>
        </p15:guide>
        <p15:guide id="6" pos="7559">
          <p15:clr>
            <a:srgbClr val="A4A3A4"/>
          </p15:clr>
        </p15:guide>
        <p15:guide id="7" orient="horz" pos="1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57" d="100"/>
          <a:sy n="57" d="100"/>
        </p:scale>
        <p:origin x="660" y="72"/>
      </p:cViewPr>
      <p:guideLst>
        <p:guide orient="horz" pos="164"/>
        <p:guide pos="551"/>
        <p:guide pos="3704"/>
        <p:guide pos="4089"/>
        <p:guide pos="3386"/>
        <p:guide pos="7559"/>
        <p:guide orient="horz" pos="10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Gill Sans MT" panose="020B05020201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7C384E1-5C5F-4C0E-BF7D-98CC1E3414DA}" type="datetimeFigureOut">
              <a:rPr lang="en-US"/>
              <a:pPr>
                <a:defRPr/>
              </a:pPr>
              <a:t>7/21/2016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047A7B-5E81-45A6-B4D1-A907ECC780B5}" type="slidenum">
              <a:rPr lang="en-US"/>
              <a:pPr>
                <a:defRPr/>
              </a:pPr>
              <a:t>‹#›</a:t>
            </a:fld>
            <a:endParaRPr lang="en-US"/>
          </a:p>
        </p:txBody>
      </p:sp>
    </p:spTree>
    <p:extLst>
      <p:ext uri="{BB962C8B-B14F-4D97-AF65-F5344CB8AC3E}">
        <p14:creationId xmlns:p14="http://schemas.microsoft.com/office/powerpoint/2010/main" val="278080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7DBE63-8AB5-4EFE-B990-DE33C526DBDD}" type="datetimeFigureOut">
              <a:rPr lang="en-US"/>
              <a:pPr>
                <a:defRPr/>
              </a:pPr>
              <a:t>7/21/2016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78629-A9C8-47C6-97CA-46E0F293092B}" type="slidenum">
              <a:rPr lang="en-US"/>
              <a:pPr>
                <a:defRPr/>
              </a:pPr>
              <a:t>‹#›</a:t>
            </a:fld>
            <a:endParaRPr lang="en-US"/>
          </a:p>
        </p:txBody>
      </p:sp>
    </p:spTree>
    <p:extLst>
      <p:ext uri="{BB962C8B-B14F-4D97-AF65-F5344CB8AC3E}">
        <p14:creationId xmlns:p14="http://schemas.microsoft.com/office/powerpoint/2010/main" val="159033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52F3C5-8306-4C0E-801E-BA3F72F3647F}" type="datetimeFigureOut">
              <a:rPr lang="en-US"/>
              <a:pPr>
                <a:defRPr/>
              </a:pPr>
              <a:t>7/21/2016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EACD1-B72B-4DF2-9546-C9CBEADA7B96}" type="slidenum">
              <a:rPr lang="en-US"/>
              <a:pPr>
                <a:defRPr/>
              </a:pPr>
              <a:t>‹#›</a:t>
            </a:fld>
            <a:endParaRPr lang="en-US"/>
          </a:p>
        </p:txBody>
      </p:sp>
    </p:spTree>
    <p:extLst>
      <p:ext uri="{BB962C8B-B14F-4D97-AF65-F5344CB8AC3E}">
        <p14:creationId xmlns:p14="http://schemas.microsoft.com/office/powerpoint/2010/main" val="9844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Gill Sans MT" panose="020B05020201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097EE-423D-418C-85A1-104D57E4FC6A}" type="datetimeFigureOut">
              <a:rPr lang="en-US"/>
              <a:pPr>
                <a:defRPr/>
              </a:pPr>
              <a:t>7/21/2016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98820-6F0E-49D0-A6B8-554CAB7AC3CF}" type="slidenum">
              <a:rPr lang="en-US"/>
              <a:pPr>
                <a:defRPr/>
              </a:pPr>
              <a:t>‹#›</a:t>
            </a:fld>
            <a:endParaRPr lang="en-US"/>
          </a:p>
        </p:txBody>
      </p:sp>
    </p:spTree>
    <p:extLst>
      <p:ext uri="{BB962C8B-B14F-4D97-AF65-F5344CB8AC3E}">
        <p14:creationId xmlns:p14="http://schemas.microsoft.com/office/powerpoint/2010/main" val="400100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DEEBF7"/>
        </a:solidFill>
        <a:effectLst/>
      </p:bgPr>
    </p:bg>
    <p:spTree>
      <p:nvGrpSpPr>
        <p:cNvPr id="1" name=""/>
        <p:cNvGrpSpPr/>
        <p:nvPr/>
      </p:nvGrpSpPr>
      <p:grpSpPr>
        <a:xfrm>
          <a:off x="0" y="0"/>
          <a:ext cx="0" cy="0"/>
          <a:chOff x="0" y="0"/>
          <a:chExt cx="0" cy="0"/>
        </a:xfrm>
      </p:grpSpPr>
      <p:sp>
        <p:nvSpPr>
          <p:cNvPr id="4" name="Rectangle 3"/>
          <p:cNvSpPr/>
          <p:nvPr userDrawn="1"/>
        </p:nvSpPr>
        <p:spPr>
          <a:xfrm>
            <a:off x="-141288" y="-239713"/>
            <a:ext cx="366713" cy="738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rot="5400000">
            <a:off x="5842793" y="508794"/>
            <a:ext cx="365125" cy="123332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5400" b="1">
                <a:latin typeface="Gill Sans MT" panose="020B05020201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0A43333-B9E5-4351-9D33-A656A244253D}" type="datetimeFigureOut">
              <a:rPr lang="en-US"/>
              <a:pPr>
                <a:defRPr/>
              </a:pPr>
              <a:t>7/21/2016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85DB586-0B9B-4C57-8D9D-38276F46A819}" type="slidenum">
              <a:rPr lang="en-US"/>
              <a:pPr>
                <a:defRPr/>
              </a:pPr>
              <a:t>‹#›</a:t>
            </a:fld>
            <a:endParaRPr lang="en-US"/>
          </a:p>
        </p:txBody>
      </p:sp>
    </p:spTree>
    <p:extLst>
      <p:ext uri="{BB962C8B-B14F-4D97-AF65-F5344CB8AC3E}">
        <p14:creationId xmlns:p14="http://schemas.microsoft.com/office/powerpoint/2010/main" val="3193925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035AAC-0248-4992-A06D-4A5941C4F34C}" type="datetimeFigureOut">
              <a:rPr lang="en-US"/>
              <a:pPr>
                <a:defRPr/>
              </a:pPr>
              <a:t>7/21/2016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AB296B-B7D2-4848-8D69-2EC342C22FE3}" type="slidenum">
              <a:rPr lang="en-US"/>
              <a:pPr>
                <a:defRPr/>
              </a:pPr>
              <a:t>‹#›</a:t>
            </a:fld>
            <a:endParaRPr lang="en-US"/>
          </a:p>
        </p:txBody>
      </p:sp>
    </p:spTree>
    <p:extLst>
      <p:ext uri="{BB962C8B-B14F-4D97-AF65-F5344CB8AC3E}">
        <p14:creationId xmlns:p14="http://schemas.microsoft.com/office/powerpoint/2010/main" val="3406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6ECFEE-89BB-4D04-AC0C-DF016D7B2023}" type="datetimeFigureOut">
              <a:rPr lang="en-US"/>
              <a:pPr>
                <a:defRPr/>
              </a:pPr>
              <a:t>7/21/2016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64DA7B-F576-404E-86E8-CDB9AD14A072}" type="slidenum">
              <a:rPr lang="en-US"/>
              <a:pPr>
                <a:defRPr/>
              </a:pPr>
              <a:t>‹#›</a:t>
            </a:fld>
            <a:endParaRPr lang="en-US"/>
          </a:p>
        </p:txBody>
      </p:sp>
    </p:spTree>
    <p:extLst>
      <p:ext uri="{BB962C8B-B14F-4D97-AF65-F5344CB8AC3E}">
        <p14:creationId xmlns:p14="http://schemas.microsoft.com/office/powerpoint/2010/main" val="71773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1">
          <a:gsLst>
            <a:gs pos="0">
              <a:srgbClr val="CEE1F2"/>
            </a:gs>
            <a:gs pos="24001">
              <a:srgbClr val="B5D2EC"/>
            </a:gs>
            <a:gs pos="36000">
              <a:srgbClr val="B5D2EC"/>
            </a:gs>
            <a:gs pos="62000">
              <a:srgbClr val="CEE1F2"/>
            </a:gs>
            <a:gs pos="100000">
              <a:srgbClr val="CEE1F2"/>
            </a:gs>
          </a:gsLst>
          <a:lin ang="2700000" scaled="1"/>
        </a:gradFill>
        <a:effectLst/>
      </p:bgPr>
    </p:bg>
    <p:spTree>
      <p:nvGrpSpPr>
        <p:cNvPr id="1" name=""/>
        <p:cNvGrpSpPr/>
        <p:nvPr/>
      </p:nvGrpSpPr>
      <p:grpSpPr>
        <a:xfrm>
          <a:off x="0" y="0"/>
          <a:ext cx="0" cy="0"/>
          <a:chOff x="0" y="0"/>
          <a:chExt cx="0" cy="0"/>
        </a:xfrm>
      </p:grpSpPr>
      <p:sp>
        <p:nvSpPr>
          <p:cNvPr id="3" name="Rectangle 2"/>
          <p:cNvSpPr/>
          <p:nvPr userDrawn="1"/>
        </p:nvSpPr>
        <p:spPr>
          <a:xfrm>
            <a:off x="-141288" y="-239713"/>
            <a:ext cx="366713" cy="738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userDrawn="1"/>
        </p:nvSpPr>
        <p:spPr>
          <a:xfrm rot="5400000">
            <a:off x="5842793" y="508794"/>
            <a:ext cx="365125" cy="123332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4775" y="5824538"/>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5851525"/>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31513" y="5824538"/>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1"/>
          <p:cNvSpPr txBox="1">
            <a:spLocks noChangeArrowheads="1"/>
          </p:cNvSpPr>
          <p:nvPr userDrawn="1"/>
        </p:nvSpPr>
        <p:spPr bwMode="auto">
          <a:xfrm>
            <a:off x="176213" y="6473825"/>
            <a:ext cx="19732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a:solidFill>
                  <a:srgbClr val="767171"/>
                </a:solidFill>
              </a:rPr>
              <a:t>www.six-delta.com</a:t>
            </a:r>
            <a:endParaRPr lang="en-GB" altLang="en-US">
              <a:solidFill>
                <a:srgbClr val="767171"/>
              </a:solidFill>
            </a:endParaRPr>
          </a:p>
        </p:txBody>
      </p:sp>
      <p:sp>
        <p:nvSpPr>
          <p:cNvPr id="9" name="Rectangle 8"/>
          <p:cNvSpPr/>
          <p:nvPr userDrawn="1"/>
        </p:nvSpPr>
        <p:spPr>
          <a:xfrm>
            <a:off x="-317500" y="0"/>
            <a:ext cx="12509500" cy="88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0" name="Straight Connector 9"/>
          <p:cNvCxnSpPr/>
          <p:nvPr userDrawn="1"/>
        </p:nvCxnSpPr>
        <p:spPr>
          <a:xfrm>
            <a:off x="12192000" y="-239713"/>
            <a:ext cx="0" cy="701675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0825" y="96838"/>
            <a:ext cx="468313"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38200" y="-201"/>
            <a:ext cx="10515600" cy="1325563"/>
          </a:xfrm>
        </p:spPr>
        <p:txBody>
          <a:bodyPr anchor="t">
            <a:noAutofit/>
          </a:bodyPr>
          <a:lstStyle>
            <a:lvl1pPr algn="l">
              <a:defRPr b="1">
                <a:latin typeface="Gill Sans MT" panose="020B0502020104020203"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209810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E8CF65-9330-46CF-A438-98664201BB58}" type="datetimeFigureOut">
              <a:rPr lang="en-US"/>
              <a:pPr>
                <a:defRPr/>
              </a:pPr>
              <a:t>7/21/2016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9C7FD2-CE2B-44B9-B997-AE6E1FD8CC30}" type="slidenum">
              <a:rPr lang="en-US"/>
              <a:pPr>
                <a:defRPr/>
              </a:pPr>
              <a:t>‹#›</a:t>
            </a:fld>
            <a:endParaRPr lang="en-US"/>
          </a:p>
        </p:txBody>
      </p:sp>
    </p:spTree>
    <p:extLst>
      <p:ext uri="{BB962C8B-B14F-4D97-AF65-F5344CB8AC3E}">
        <p14:creationId xmlns:p14="http://schemas.microsoft.com/office/powerpoint/2010/main" val="18992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E17AF5-47B8-4513-9E86-9A8F35EA5C83}" type="datetimeFigureOut">
              <a:rPr lang="en-US"/>
              <a:pPr>
                <a:defRPr/>
              </a:pPr>
              <a:t>7/21/2016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C8FC42-D357-4C76-8EB0-A553BB03DF38}" type="slidenum">
              <a:rPr lang="en-US"/>
              <a:pPr>
                <a:defRPr/>
              </a:pPr>
              <a:t>‹#›</a:t>
            </a:fld>
            <a:endParaRPr lang="en-US"/>
          </a:p>
        </p:txBody>
      </p:sp>
    </p:spTree>
    <p:extLst>
      <p:ext uri="{BB962C8B-B14F-4D97-AF65-F5344CB8AC3E}">
        <p14:creationId xmlns:p14="http://schemas.microsoft.com/office/powerpoint/2010/main" val="355021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AC43CF-3139-4D74-B36F-64B9B3A1A367}" type="datetimeFigureOut">
              <a:rPr lang="en-US"/>
              <a:pPr>
                <a:defRPr/>
              </a:pPr>
              <a:t>7/21/2016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39CF5-152B-470B-99EF-060638170AC9}" type="slidenum">
              <a:rPr lang="en-US"/>
              <a:pPr>
                <a:defRPr/>
              </a:pPr>
              <a:t>‹#›</a:t>
            </a:fld>
            <a:endParaRPr lang="en-US"/>
          </a:p>
        </p:txBody>
      </p:sp>
    </p:spTree>
    <p:extLst>
      <p:ext uri="{BB962C8B-B14F-4D97-AF65-F5344CB8AC3E}">
        <p14:creationId xmlns:p14="http://schemas.microsoft.com/office/powerpoint/2010/main" val="395458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3FE0D5D-D2EA-4D36-BB20-5D0B6A60DB7B}" type="datetimeFigureOut">
              <a:rPr lang="en-US"/>
              <a:pPr>
                <a:defRPr/>
              </a:pPr>
              <a:t>7/21/2016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BADA431-DF5E-4BC6-B71B-A07F656C46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71"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46.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768350" y="1065213"/>
            <a:ext cx="10515600" cy="2852737"/>
          </a:xfrm>
        </p:spPr>
        <p:txBody>
          <a:bodyPr/>
          <a:lstStyle/>
          <a:p>
            <a:r>
              <a:rPr lang="en-US" altLang="en-US" smtClean="0"/>
              <a:t>Using the Communicator.</a:t>
            </a:r>
          </a:p>
        </p:txBody>
      </p:sp>
      <p:sp>
        <p:nvSpPr>
          <p:cNvPr id="7" name="Text Placeholder 6"/>
          <p:cNvSpPr>
            <a:spLocks noGrp="1"/>
          </p:cNvSpPr>
          <p:nvPr>
            <p:ph type="body" idx="1"/>
          </p:nvPr>
        </p:nvSpPr>
        <p:spPr>
          <a:xfrm>
            <a:off x="800100" y="3914775"/>
            <a:ext cx="10515600" cy="1500188"/>
          </a:xfrm>
        </p:spPr>
        <p:txBody>
          <a:bodyPr rtlCol="0">
            <a:normAutofit/>
          </a:bodyPr>
          <a:lstStyle/>
          <a:p>
            <a:pPr fontAlgn="auto">
              <a:spcAft>
                <a:spcPts val="0"/>
              </a:spcAft>
              <a:defRPr/>
            </a:pPr>
            <a:r>
              <a:rPr lang="en-US" dirty="0" smtClean="0"/>
              <a:t>This brief presentation will assist you with learning the basic functions of the</a:t>
            </a:r>
          </a:p>
          <a:p>
            <a:pPr fontAlgn="auto">
              <a:spcAft>
                <a:spcPts val="0"/>
              </a:spcAft>
              <a:defRPr/>
            </a:pPr>
            <a:r>
              <a:rPr lang="en-US" dirty="0" smtClean="0"/>
              <a:t>Communicator.</a:t>
            </a:r>
            <a:endParaRPr lang="en-US" dirty="0"/>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01600"/>
            <a:ext cx="2743200"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TextBox 3"/>
          <p:cNvSpPr txBox="1">
            <a:spLocks noChangeArrowheads="1"/>
          </p:cNvSpPr>
          <p:nvPr/>
        </p:nvSpPr>
        <p:spPr bwMode="auto">
          <a:xfrm>
            <a:off x="831850" y="5932488"/>
            <a:ext cx="107727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a:t>Please note that Mobile App methodology </a:t>
            </a:r>
            <a:r>
              <a:rPr lang="en-ZA" altLang="en-US" i="1"/>
              <a:t>may</a:t>
            </a:r>
            <a:r>
              <a:rPr lang="en-ZA" altLang="en-US"/>
              <a:t> differ slightly depending on your device and/ or operating system.</a:t>
            </a:r>
            <a:endParaRPr lang="en-GB" altLang="en-US"/>
          </a:p>
        </p:txBody>
      </p:sp>
      <p:pic>
        <p:nvPicPr>
          <p:cNvPr id="9" name="Picture 8"/>
          <p:cNvPicPr>
            <a:picLocks noChangeAspect="1"/>
          </p:cNvPicPr>
          <p:nvPr/>
        </p:nvPicPr>
        <p:blipFill rotWithShape="1">
          <a:blip r:embed="rId3"/>
          <a:srcRect l="18018" t="34284" r="68232" b="41078"/>
          <a:stretch/>
        </p:blipFill>
        <p:spPr>
          <a:xfrm>
            <a:off x="9939131" y="101600"/>
            <a:ext cx="2018602" cy="20335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EE1F2"/>
            </a:gs>
            <a:gs pos="24001">
              <a:srgbClr val="B5D2EC"/>
            </a:gs>
            <a:gs pos="36000">
              <a:srgbClr val="B5D2EC"/>
            </a:gs>
            <a:gs pos="62000">
              <a:srgbClr val="CEE1F2"/>
            </a:gs>
            <a:gs pos="100000">
              <a:srgbClr val="CEE1F2"/>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46125" y="139837"/>
            <a:ext cx="10515600" cy="1325563"/>
          </a:xfrm>
        </p:spPr>
        <p:txBody>
          <a:bodyPr rtlCol="0">
            <a:normAutofit fontScale="90000"/>
          </a:bodyPr>
          <a:lstStyle/>
          <a:p>
            <a:pPr fontAlgn="auto">
              <a:spcAft>
                <a:spcPts val="0"/>
              </a:spcAft>
              <a:defRPr/>
            </a:pPr>
            <a:r>
              <a:rPr lang="en-US" dirty="0" smtClean="0"/>
              <a:t>Click/ tap on </a:t>
            </a:r>
            <a:r>
              <a:rPr lang="en-US" dirty="0" err="1" smtClean="0"/>
              <a:t>Personalise</a:t>
            </a:r>
            <a:r>
              <a:rPr lang="en-US" dirty="0" smtClean="0"/>
              <a:t> to filter your HOMEWORK (Grades) feed.</a:t>
            </a:r>
            <a:br>
              <a:rPr lang="en-US" dirty="0" smtClean="0"/>
            </a:br>
            <a:r>
              <a:rPr lang="en-US" sz="2700" i="1" dirty="0" smtClean="0">
                <a:solidFill>
                  <a:schemeClr val="bg2">
                    <a:lumMod val="50000"/>
                  </a:schemeClr>
                </a:solidFill>
              </a:rPr>
              <a:t>(note that some schools may not be using  this function).</a:t>
            </a:r>
            <a:endParaRPr lang="en-US" sz="2700" i="1" dirty="0">
              <a:solidFill>
                <a:schemeClr val="bg2">
                  <a:lumMod val="50000"/>
                </a:schemeClr>
              </a:solidFill>
            </a:endParaRPr>
          </a:p>
        </p:txBody>
      </p:sp>
      <p:sp>
        <p:nvSpPr>
          <p:cNvPr id="11" name="TextBox 10"/>
          <p:cNvSpPr txBox="1"/>
          <p:nvPr/>
        </p:nvSpPr>
        <p:spPr>
          <a:xfrm>
            <a:off x="2863850" y="6018213"/>
            <a:ext cx="6105525" cy="398462"/>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eaLnBrk="1" fontAlgn="auto" hangingPunct="1">
              <a:spcBef>
                <a:spcPts val="0"/>
              </a:spcBef>
              <a:spcAft>
                <a:spcPts val="0"/>
              </a:spcAft>
              <a:defRPr sz="1400"/>
            </a:lvl1pPr>
          </a:lstStyle>
          <a:p>
            <a:r>
              <a:rPr lang="en-ZA" sz="2400" dirty="0"/>
              <a:t>Use CLASSES to filter your HOMEWORK feed.</a:t>
            </a:r>
          </a:p>
        </p:txBody>
      </p:sp>
      <p:pic>
        <p:nvPicPr>
          <p:cNvPr id="1025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2103438"/>
            <a:ext cx="5759450" cy="359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Left Arrow Callout 15"/>
          <p:cNvSpPr/>
          <p:nvPr/>
        </p:nvSpPr>
        <p:spPr>
          <a:xfrm>
            <a:off x="7088188" y="3101975"/>
            <a:ext cx="1897062" cy="725488"/>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Deselect as needed.</a:t>
            </a:r>
            <a:endParaRPr lang="en-GB" sz="1400" dirty="0"/>
          </a:p>
        </p:txBody>
      </p:sp>
      <p:sp>
        <p:nvSpPr>
          <p:cNvPr id="17" name="Down Arrow Callout 16"/>
          <p:cNvSpPr/>
          <p:nvPr/>
        </p:nvSpPr>
        <p:spPr>
          <a:xfrm>
            <a:off x="7942263" y="4402138"/>
            <a:ext cx="1298575" cy="925512"/>
          </a:xfrm>
          <a:prstGeom prst="down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on Save when done.</a:t>
            </a:r>
            <a:endParaRPr lang="en-GB" sz="1400" dirty="0"/>
          </a:p>
        </p:txBody>
      </p:sp>
      <p:sp>
        <p:nvSpPr>
          <p:cNvPr id="18" name="Flowchart: Connector 17"/>
          <p:cNvSpPr/>
          <p:nvPr/>
        </p:nvSpPr>
        <p:spPr>
          <a:xfrm>
            <a:off x="11771313" y="4422775"/>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9" name="Flowchart: Connector 18"/>
          <p:cNvSpPr/>
          <p:nvPr/>
        </p:nvSpPr>
        <p:spPr>
          <a:xfrm>
            <a:off x="8969375" y="4079875"/>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20" name="Flowchart: Connector 19"/>
          <p:cNvSpPr/>
          <p:nvPr/>
        </p:nvSpPr>
        <p:spPr>
          <a:xfrm>
            <a:off x="8783638" y="2909888"/>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21" name="Rectangle 20"/>
          <p:cNvSpPr/>
          <p:nvPr/>
        </p:nvSpPr>
        <p:spPr>
          <a:xfrm>
            <a:off x="6723063" y="2730500"/>
            <a:ext cx="731837" cy="339725"/>
          </a:xfrm>
          <a:prstGeom prst="rect">
            <a:avLst/>
          </a:prstGeom>
          <a:noFill/>
          <a:ln w="571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2"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163513"/>
            <a:ext cx="820737"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63" y="1726302"/>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0369" y="2167869"/>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28" name="Flowchart: Connector 27"/>
          <p:cNvSpPr/>
          <p:nvPr/>
        </p:nvSpPr>
        <p:spPr>
          <a:xfrm>
            <a:off x="77750" y="4508929"/>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29" name="Flowchart: Connector 28"/>
          <p:cNvSpPr/>
          <p:nvPr/>
        </p:nvSpPr>
        <p:spPr>
          <a:xfrm>
            <a:off x="1294044" y="3308021"/>
            <a:ext cx="457200" cy="436562"/>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5776" y="1708770"/>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22" name="Left Arrow Callout 21"/>
          <p:cNvSpPr/>
          <p:nvPr/>
        </p:nvSpPr>
        <p:spPr>
          <a:xfrm>
            <a:off x="3435612" y="4374786"/>
            <a:ext cx="1895475" cy="725487"/>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Deselect as needed.</a:t>
            </a:r>
            <a:endParaRPr lang="en-GB" sz="1400" dirty="0"/>
          </a:p>
        </p:txBody>
      </p:sp>
      <p:sp>
        <p:nvSpPr>
          <p:cNvPr id="23" name="Flowchart: Connector 22"/>
          <p:cNvSpPr/>
          <p:nvPr/>
        </p:nvSpPr>
        <p:spPr>
          <a:xfrm>
            <a:off x="5127989" y="4098906"/>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24" name="Left Arrow Callout 23"/>
          <p:cNvSpPr/>
          <p:nvPr/>
        </p:nvSpPr>
        <p:spPr>
          <a:xfrm>
            <a:off x="4046538" y="1714517"/>
            <a:ext cx="1897063" cy="758825"/>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Go ‘BACK’ when done.</a:t>
            </a:r>
            <a:endParaRPr lang="en-GB" sz="1400" dirty="0"/>
          </a:p>
        </p:txBody>
      </p:sp>
      <p:sp>
        <p:nvSpPr>
          <p:cNvPr id="25" name="Flowchart: Connector 24"/>
          <p:cNvSpPr/>
          <p:nvPr/>
        </p:nvSpPr>
        <p:spPr>
          <a:xfrm>
            <a:off x="5538091" y="2319844"/>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4</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300" y="157368"/>
            <a:ext cx="10515600" cy="1325563"/>
          </a:xfrm>
        </p:spPr>
        <p:txBody>
          <a:bodyPr rtlCol="0">
            <a:normAutofit fontScale="90000"/>
          </a:bodyPr>
          <a:lstStyle/>
          <a:p>
            <a:pPr fontAlgn="auto">
              <a:spcAft>
                <a:spcPts val="0"/>
              </a:spcAft>
              <a:defRPr/>
            </a:pPr>
            <a:r>
              <a:rPr lang="en-US" dirty="0" smtClean="0"/>
              <a:t>Click/ tap on </a:t>
            </a:r>
            <a:r>
              <a:rPr lang="en-US" dirty="0" err="1" smtClean="0"/>
              <a:t>Personalise</a:t>
            </a:r>
            <a:r>
              <a:rPr lang="en-US" dirty="0" smtClean="0"/>
              <a:t> to filter your </a:t>
            </a:r>
            <a:r>
              <a:rPr lang="en-US" i="1" dirty="0" smtClean="0"/>
              <a:t>Interface</a:t>
            </a:r>
            <a:r>
              <a:rPr lang="en-US" dirty="0" smtClean="0"/>
              <a:t> LANGUAGE.</a:t>
            </a:r>
            <a:br>
              <a:rPr lang="en-US" dirty="0" smtClean="0"/>
            </a:br>
            <a:r>
              <a:rPr lang="en-US" sz="2700" i="1" dirty="0" smtClean="0">
                <a:solidFill>
                  <a:schemeClr val="bg2">
                    <a:lumMod val="50000"/>
                  </a:schemeClr>
                </a:solidFill>
              </a:rPr>
              <a:t>(For PC and Mac versions only).</a:t>
            </a:r>
            <a:endParaRPr lang="en-US" sz="2700" i="1" dirty="0">
              <a:solidFill>
                <a:schemeClr val="bg2">
                  <a:lumMod val="50000"/>
                </a:schemeClr>
              </a:solidFill>
            </a:endParaRPr>
          </a:p>
        </p:txBody>
      </p:sp>
      <p:sp>
        <p:nvSpPr>
          <p:cNvPr id="8" name="Title 3"/>
          <p:cNvSpPr txBox="1">
            <a:spLocks/>
          </p:cNvSpPr>
          <p:nvPr/>
        </p:nvSpPr>
        <p:spPr>
          <a:xfrm>
            <a:off x="1071563" y="6048375"/>
            <a:ext cx="10501312" cy="412750"/>
          </a:xfrm>
          <a:prstGeom prst="rect">
            <a:avLst/>
          </a:prstGeom>
        </p:spPr>
        <p:txBody>
          <a:bodyPr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Gill Sans MT" panose="020B0502020104020203" pitchFamily="34" charset="0"/>
                <a:ea typeface="+mj-ea"/>
                <a:cs typeface="+mj-cs"/>
              </a:defRPr>
            </a:lvl1pPr>
          </a:lstStyle>
          <a:p>
            <a:pPr algn="ctr" fontAlgn="auto">
              <a:spcAft>
                <a:spcPts val="0"/>
              </a:spcAft>
              <a:defRPr/>
            </a:pPr>
            <a:r>
              <a:rPr lang="en-US" sz="2800" dirty="0" smtClean="0">
                <a:solidFill>
                  <a:schemeClr val="tx1">
                    <a:lumMod val="65000"/>
                    <a:lumOff val="35000"/>
                  </a:schemeClr>
                </a:solidFill>
                <a:effectLst>
                  <a:outerShdw blurRad="50800" dist="38100" dir="5400000" algn="t" rotWithShape="0">
                    <a:prstClr val="black">
                      <a:alpha val="40000"/>
                    </a:prstClr>
                  </a:outerShdw>
                </a:effectLst>
              </a:rPr>
              <a:t>Not currently available on mobile app version.</a:t>
            </a:r>
            <a:endParaRPr lang="en-US" sz="1600" i="1" dirty="0">
              <a:solidFill>
                <a:schemeClr val="tx1">
                  <a:lumMod val="65000"/>
                  <a:lumOff val="35000"/>
                </a:schemeClr>
              </a:solidFill>
              <a:effectLst>
                <a:outerShdw blurRad="50800" dist="38100" dir="5400000" algn="t" rotWithShape="0">
                  <a:prstClr val="black">
                    <a:alpha val="40000"/>
                  </a:prstClr>
                </a:outerShdw>
              </a:effectLst>
            </a:endParaRPr>
          </a:p>
        </p:txBody>
      </p:sp>
      <p:pic>
        <p:nvPicPr>
          <p:cNvPr id="9" name="Picture 8"/>
          <p:cNvPicPr>
            <a:picLocks noChangeAspect="1"/>
          </p:cNvPicPr>
          <p:nvPr/>
        </p:nvPicPr>
        <p:blipFill>
          <a:blip r:embed="rId2"/>
          <a:stretch>
            <a:fillRect/>
          </a:stretch>
        </p:blipFill>
        <p:spPr>
          <a:xfrm>
            <a:off x="358775" y="1752600"/>
            <a:ext cx="5761038" cy="3594100"/>
          </a:xfrm>
          <a:prstGeom prst="rect">
            <a:avLst/>
          </a:prstGeom>
          <a:effectLst>
            <a:outerShdw blurRad="50800" dist="38100" dir="2700000" algn="tl" rotWithShape="0">
              <a:prstClr val="black">
                <a:alpha val="40000"/>
              </a:prstClr>
            </a:outerShdw>
          </a:effectLst>
        </p:spPr>
      </p:pic>
      <p:sp>
        <p:nvSpPr>
          <p:cNvPr id="13" name="Flowchart: Connector 12"/>
          <p:cNvSpPr/>
          <p:nvPr/>
        </p:nvSpPr>
        <p:spPr>
          <a:xfrm>
            <a:off x="2751138" y="509270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12" name="Flowchart: Connector 11"/>
          <p:cNvSpPr/>
          <p:nvPr/>
        </p:nvSpPr>
        <p:spPr>
          <a:xfrm>
            <a:off x="5791200" y="408463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pic>
        <p:nvPicPr>
          <p:cNvPr id="11271"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1719263"/>
            <a:ext cx="5759450" cy="36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163513"/>
            <a:ext cx="820737"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quot;No&quot; Symbol 20"/>
          <p:cNvSpPr/>
          <p:nvPr/>
        </p:nvSpPr>
        <p:spPr>
          <a:xfrm>
            <a:off x="139700" y="5756275"/>
            <a:ext cx="931863" cy="796925"/>
          </a:xfrm>
          <a:prstGeom prst="noSmoking">
            <a:avLst>
              <a:gd name="adj" fmla="val 4175"/>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1274" name="TextBox 21"/>
          <p:cNvSpPr txBox="1">
            <a:spLocks noChangeArrowheads="1"/>
          </p:cNvSpPr>
          <p:nvPr/>
        </p:nvSpPr>
        <p:spPr bwMode="auto">
          <a:xfrm>
            <a:off x="2068513" y="5651500"/>
            <a:ext cx="8239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a:latin typeface="Gill Sans Std" panose="020B0502020104020203" pitchFamily="34" charset="0"/>
              </a:rPr>
              <a:t>* This setting does NOT translate the content that has been uploaded by the school *</a:t>
            </a:r>
            <a:endParaRPr lang="en-GB" altLang="en-US">
              <a:latin typeface="Gill Sans Std" panose="020B0502020104020203" pitchFamily="34" charset="0"/>
            </a:endParaRPr>
          </a:p>
        </p:txBody>
      </p:sp>
      <p:sp>
        <p:nvSpPr>
          <p:cNvPr id="10" name="Left-Right Arrow Callout 9"/>
          <p:cNvSpPr/>
          <p:nvPr/>
        </p:nvSpPr>
        <p:spPr>
          <a:xfrm>
            <a:off x="1139825" y="2804907"/>
            <a:ext cx="9617075" cy="557213"/>
          </a:xfrm>
          <a:prstGeom prst="leftRigh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Selecting Arabic will change the Interface to Arabic language.</a:t>
            </a:r>
            <a:endParaRPr lang="en-GB" sz="1400" dirty="0"/>
          </a:p>
        </p:txBody>
      </p:sp>
      <p:sp>
        <p:nvSpPr>
          <p:cNvPr id="14" name="Flowchart: Connector 13"/>
          <p:cNvSpPr/>
          <p:nvPr/>
        </p:nvSpPr>
        <p:spPr>
          <a:xfrm>
            <a:off x="53975" y="285491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1060450" y="1709738"/>
            <a:ext cx="10515600" cy="2852737"/>
          </a:xfrm>
        </p:spPr>
        <p:txBody>
          <a:bodyPr/>
          <a:lstStyle/>
          <a:p>
            <a:r>
              <a:rPr lang="en-US" altLang="en-US" smtClean="0"/>
              <a:t>Communicator Sections.</a:t>
            </a:r>
          </a:p>
        </p:txBody>
      </p:sp>
      <p:sp>
        <p:nvSpPr>
          <p:cNvPr id="7" name="Text Placeholder 6"/>
          <p:cNvSpPr>
            <a:spLocks noGrp="1"/>
          </p:cNvSpPr>
          <p:nvPr>
            <p:ph type="body" idx="1"/>
          </p:nvPr>
        </p:nvSpPr>
        <p:spPr>
          <a:xfrm>
            <a:off x="1060450" y="4589463"/>
            <a:ext cx="10515600" cy="1500187"/>
          </a:xfrm>
        </p:spPr>
        <p:txBody>
          <a:bodyPr rtlCol="0">
            <a:normAutofit/>
          </a:bodyPr>
          <a:lstStyle/>
          <a:p>
            <a:pPr fontAlgn="auto">
              <a:spcAft>
                <a:spcPts val="0"/>
              </a:spcAft>
              <a:defRPr/>
            </a:pPr>
            <a:r>
              <a:rPr lang="en-US" dirty="0" smtClean="0"/>
              <a:t>What can be found where?</a:t>
            </a:r>
            <a:endParaRPr lang="en-US" dirty="0"/>
          </a:p>
        </p:txBody>
      </p:sp>
      <p:pic>
        <p:nvPicPr>
          <p:cNvPr id="122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2088" y="1308100"/>
            <a:ext cx="1220787" cy="122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09688"/>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1309688"/>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9138" y="1309688"/>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1075" y="1308100"/>
            <a:ext cx="1220788" cy="122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5613" y="1308100"/>
            <a:ext cx="1220787" cy="122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34600" y="1308100"/>
            <a:ext cx="1219200" cy="122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135" y="2045203"/>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58825" y="139354"/>
            <a:ext cx="10515600" cy="1325562"/>
          </a:xfrm>
        </p:spPr>
        <p:txBody>
          <a:bodyPr rtlCol="0">
            <a:normAutofit/>
          </a:bodyPr>
          <a:lstStyle/>
          <a:p>
            <a:pPr fontAlgn="auto">
              <a:spcAft>
                <a:spcPts val="0"/>
              </a:spcAft>
              <a:defRPr/>
            </a:pPr>
            <a:r>
              <a:rPr lang="en-US" dirty="0" smtClean="0"/>
              <a:t>Noticeboard is the opening section.</a:t>
            </a:r>
            <a:endParaRPr lang="en-US" sz="2700" i="1" dirty="0">
              <a:solidFill>
                <a:schemeClr val="bg2">
                  <a:lumMod val="50000"/>
                </a:schemeClr>
              </a:solidFill>
            </a:endParaRP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2168525"/>
            <a:ext cx="575945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own Arrow Callout 5"/>
          <p:cNvSpPr/>
          <p:nvPr/>
        </p:nvSpPr>
        <p:spPr>
          <a:xfrm>
            <a:off x="6105525" y="1116013"/>
            <a:ext cx="2265363"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your Weather feed.</a:t>
            </a:r>
            <a:endParaRPr lang="en-GB" sz="1400" dirty="0"/>
          </a:p>
        </p:txBody>
      </p:sp>
      <p:sp>
        <p:nvSpPr>
          <p:cNvPr id="7" name="Up Arrow Callout 6"/>
          <p:cNvSpPr/>
          <p:nvPr/>
        </p:nvSpPr>
        <p:spPr>
          <a:xfrm>
            <a:off x="6105525" y="5476875"/>
            <a:ext cx="2573338" cy="933450"/>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This section recently updated.</a:t>
            </a:r>
            <a:endParaRPr lang="en-GB" sz="1400" dirty="0"/>
          </a:p>
        </p:txBody>
      </p:sp>
      <p:sp>
        <p:nvSpPr>
          <p:cNvPr id="11" name="Down Arrow Callout 10"/>
          <p:cNvSpPr/>
          <p:nvPr/>
        </p:nvSpPr>
        <p:spPr>
          <a:xfrm>
            <a:off x="2334347" y="1281596"/>
            <a:ext cx="2265362"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smtClean="0"/>
              <a:t>Notifications.</a:t>
            </a:r>
            <a:endParaRPr lang="en-GB" sz="1400" dirty="0"/>
          </a:p>
        </p:txBody>
      </p:sp>
      <p:sp>
        <p:nvSpPr>
          <p:cNvPr id="14" name="Right Arrow Callout 13"/>
          <p:cNvSpPr/>
          <p:nvPr/>
        </p:nvSpPr>
        <p:spPr>
          <a:xfrm>
            <a:off x="981136" y="3433452"/>
            <a:ext cx="1908175" cy="614363"/>
          </a:xfrm>
          <a:prstGeom prst="rightArrowCallout">
            <a:avLst>
              <a:gd name="adj1" fmla="val 25000"/>
              <a:gd name="adj2" fmla="val 25000"/>
              <a:gd name="adj3" fmla="val 25000"/>
              <a:gd name="adj4" fmla="val 56011"/>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Resource Item.</a:t>
            </a:r>
            <a:endParaRPr lang="en-GB" sz="1400" dirty="0"/>
          </a:p>
        </p:txBody>
      </p:sp>
      <p:sp>
        <p:nvSpPr>
          <p:cNvPr id="15" name="Right Arrow Callout 14"/>
          <p:cNvSpPr/>
          <p:nvPr/>
        </p:nvSpPr>
        <p:spPr>
          <a:xfrm>
            <a:off x="974510" y="2770465"/>
            <a:ext cx="1908175" cy="614363"/>
          </a:xfrm>
          <a:prstGeom prst="rightArrowCallout">
            <a:avLst>
              <a:gd name="adj1" fmla="val 25000"/>
              <a:gd name="adj2" fmla="val 25000"/>
              <a:gd name="adj3" fmla="val 25000"/>
              <a:gd name="adj4" fmla="val 56011"/>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News Item.</a:t>
            </a:r>
            <a:endParaRPr lang="en-GB" sz="1400" dirty="0"/>
          </a:p>
        </p:txBody>
      </p:sp>
      <p:sp>
        <p:nvSpPr>
          <p:cNvPr id="16" name="Right Arrow Callout 15"/>
          <p:cNvSpPr/>
          <p:nvPr/>
        </p:nvSpPr>
        <p:spPr>
          <a:xfrm>
            <a:off x="949253" y="5183466"/>
            <a:ext cx="1908175" cy="614362"/>
          </a:xfrm>
          <a:prstGeom prst="rightArrowCallout">
            <a:avLst>
              <a:gd name="adj1" fmla="val 25000"/>
              <a:gd name="adj2" fmla="val 25000"/>
              <a:gd name="adj3" fmla="val 25000"/>
              <a:gd name="adj4" fmla="val 56011"/>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Alert Item.</a:t>
            </a:r>
            <a:endParaRPr lang="en-GB" sz="1400" dirty="0"/>
          </a:p>
        </p:txBody>
      </p:sp>
      <p:sp>
        <p:nvSpPr>
          <p:cNvPr id="17" name="Down Arrow Callout 16"/>
          <p:cNvSpPr/>
          <p:nvPr/>
        </p:nvSpPr>
        <p:spPr>
          <a:xfrm>
            <a:off x="8483600" y="1131888"/>
            <a:ext cx="2263775" cy="2398712"/>
          </a:xfrm>
          <a:prstGeom prst="downArrowCallout">
            <a:avLst>
              <a:gd name="adj1" fmla="val 13936"/>
              <a:gd name="adj2" fmla="val 15043"/>
              <a:gd name="adj3" fmla="val 19441"/>
              <a:gd name="adj4" fmla="val 2502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Latest upcoming events.</a:t>
            </a:r>
            <a:endParaRPr lang="en-GB" sz="1400" dirty="0"/>
          </a:p>
        </p:txBody>
      </p:sp>
      <p:sp>
        <p:nvSpPr>
          <p:cNvPr id="18" name="Up Arrow Callout 17"/>
          <p:cNvSpPr/>
          <p:nvPr/>
        </p:nvSpPr>
        <p:spPr>
          <a:xfrm>
            <a:off x="6056313" y="3990975"/>
            <a:ext cx="2573337" cy="935038"/>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Latest News Items.</a:t>
            </a:r>
          </a:p>
          <a:p>
            <a:pPr algn="ctr" eaLnBrk="1" fontAlgn="auto" hangingPunct="1">
              <a:spcBef>
                <a:spcPts val="0"/>
              </a:spcBef>
              <a:spcAft>
                <a:spcPts val="0"/>
              </a:spcAft>
            </a:pPr>
            <a:r>
              <a:rPr lang="en-ZA" sz="1400" dirty="0"/>
              <a:t>Click to read.</a:t>
            </a:r>
            <a:endParaRPr lang="en-GB"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38" y="1465298"/>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25488" y="153089"/>
            <a:ext cx="10515600" cy="1325563"/>
          </a:xfrm>
        </p:spPr>
        <p:txBody>
          <a:bodyPr rtlCol="0">
            <a:normAutofit/>
          </a:bodyPr>
          <a:lstStyle/>
          <a:p>
            <a:pPr fontAlgn="auto">
              <a:spcAft>
                <a:spcPts val="0"/>
              </a:spcAft>
              <a:defRPr/>
            </a:pPr>
            <a:r>
              <a:rPr lang="en-US" sz="3600" dirty="0" smtClean="0"/>
              <a:t>NEWS contains brief articles and overviews.</a:t>
            </a:r>
            <a:endParaRPr lang="en-US" sz="2000" i="1" dirty="0">
              <a:solidFill>
                <a:schemeClr val="bg2">
                  <a:lumMod val="50000"/>
                </a:schemeClr>
              </a:solidFill>
            </a:endParaRPr>
          </a:p>
        </p:txBody>
      </p:sp>
      <p:pic>
        <p:nvPicPr>
          <p:cNvPr id="143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2144713"/>
            <a:ext cx="575945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own Arrow Callout 4"/>
          <p:cNvSpPr/>
          <p:nvPr/>
        </p:nvSpPr>
        <p:spPr>
          <a:xfrm>
            <a:off x="8661400" y="1339850"/>
            <a:ext cx="2265363"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Quick Filter News Items by Channels.</a:t>
            </a:r>
            <a:endParaRPr lang="en-GB" sz="1400" dirty="0"/>
          </a:p>
        </p:txBody>
      </p:sp>
      <p:sp>
        <p:nvSpPr>
          <p:cNvPr id="9" name="Flowchart: Connector 8"/>
          <p:cNvSpPr/>
          <p:nvPr/>
        </p:nvSpPr>
        <p:spPr>
          <a:xfrm>
            <a:off x="750818" y="1499152"/>
            <a:ext cx="457201"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pic>
        <p:nvPicPr>
          <p:cNvPr id="1434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98213" y="169863"/>
            <a:ext cx="1008062"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Up Arrow Callout 13"/>
          <p:cNvSpPr/>
          <p:nvPr/>
        </p:nvSpPr>
        <p:spPr>
          <a:xfrm>
            <a:off x="2540000" y="5407025"/>
            <a:ext cx="2571750" cy="933450"/>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Tap to </a:t>
            </a:r>
            <a:r>
              <a:rPr lang="en-ZA" sz="1400" dirty="0" smtClean="0"/>
              <a:t>share.</a:t>
            </a:r>
            <a:endParaRPr lang="en-GB" sz="1400" dirty="0"/>
          </a:p>
        </p:txBody>
      </p:sp>
      <p:sp>
        <p:nvSpPr>
          <p:cNvPr id="10" name="Flowchart: Connector 9"/>
          <p:cNvSpPr/>
          <p:nvPr/>
        </p:nvSpPr>
        <p:spPr>
          <a:xfrm>
            <a:off x="2311400" y="558819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smtClean="0"/>
              <a:t>2</a:t>
            </a:r>
            <a:endParaRPr lang="en-US" sz="2400" b="1" dirty="0"/>
          </a:p>
        </p:txBody>
      </p:sp>
      <p:pic>
        <p:nvPicPr>
          <p:cNvPr id="1435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2341" y="6025374"/>
            <a:ext cx="188913"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2806" y="1807025"/>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13" name="Oval 12"/>
          <p:cNvSpPr/>
          <p:nvPr/>
        </p:nvSpPr>
        <p:spPr>
          <a:xfrm>
            <a:off x="3640971" y="5017276"/>
            <a:ext cx="436562" cy="393700"/>
          </a:xfrm>
          <a:prstGeom prst="ellipse">
            <a:avLst/>
          </a:prstGeom>
          <a:no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Striped Right Arrow 16"/>
          <p:cNvSpPr/>
          <p:nvPr/>
        </p:nvSpPr>
        <p:spPr>
          <a:xfrm>
            <a:off x="1688775" y="3305175"/>
            <a:ext cx="851225" cy="615950"/>
          </a:xfrm>
          <a:prstGeom prst="striped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endParaRPr lang="en-GB"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2899" y="1995521"/>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37" y="1995350"/>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50888" y="147775"/>
            <a:ext cx="10515600" cy="1325562"/>
          </a:xfrm>
        </p:spPr>
        <p:txBody>
          <a:bodyPr rtlCol="0">
            <a:normAutofit/>
          </a:bodyPr>
          <a:lstStyle/>
          <a:p>
            <a:pPr fontAlgn="auto">
              <a:spcAft>
                <a:spcPts val="0"/>
              </a:spcAft>
              <a:defRPr/>
            </a:pPr>
            <a:r>
              <a:rPr lang="en-US" sz="3600" dirty="0" smtClean="0"/>
              <a:t>CALENDAR contains upcoming events.</a:t>
            </a:r>
            <a:endParaRPr lang="en-US" sz="2000" i="1" dirty="0">
              <a:solidFill>
                <a:schemeClr val="bg2">
                  <a:lumMod val="50000"/>
                </a:schemeClr>
              </a:solidFill>
            </a:endParaRPr>
          </a:p>
        </p:txBody>
      </p:sp>
      <p:pic>
        <p:nvPicPr>
          <p:cNvPr id="153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2009775"/>
            <a:ext cx="575945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lowchart: Connector 9"/>
          <p:cNvSpPr/>
          <p:nvPr/>
        </p:nvSpPr>
        <p:spPr>
          <a:xfrm>
            <a:off x="833570" y="2089839"/>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6" name="Up Arrow Callout 15"/>
          <p:cNvSpPr/>
          <p:nvPr/>
        </p:nvSpPr>
        <p:spPr>
          <a:xfrm>
            <a:off x="7508875" y="4911725"/>
            <a:ext cx="2573338" cy="1468438"/>
          </a:xfrm>
          <a:prstGeom prst="upArrowCallout">
            <a:avLst>
              <a:gd name="adj1" fmla="val 25000"/>
              <a:gd name="adj2" fmla="val 25000"/>
              <a:gd name="adj3" fmla="val 25000"/>
              <a:gd name="adj4" fmla="val 41070"/>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to add to your OUTLOOK calendar.</a:t>
            </a:r>
            <a:endParaRPr lang="en-GB" sz="1400" dirty="0"/>
          </a:p>
        </p:txBody>
      </p:sp>
      <p:sp>
        <p:nvSpPr>
          <p:cNvPr id="17" name="Down Arrow Callout 16"/>
          <p:cNvSpPr/>
          <p:nvPr/>
        </p:nvSpPr>
        <p:spPr>
          <a:xfrm>
            <a:off x="8870950" y="1284288"/>
            <a:ext cx="2263775" cy="1154112"/>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Quick Filter Items by Channels.</a:t>
            </a:r>
            <a:endParaRPr lang="en-GB" sz="1400" dirty="0"/>
          </a:p>
        </p:txBody>
      </p:sp>
      <p:sp>
        <p:nvSpPr>
          <p:cNvPr id="19" name="Flowchart: Connector 18"/>
          <p:cNvSpPr/>
          <p:nvPr/>
        </p:nvSpPr>
        <p:spPr>
          <a:xfrm>
            <a:off x="6118225" y="231933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15369"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99788" y="173038"/>
            <a:ext cx="1008062"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lowchart: Connector 10"/>
          <p:cNvSpPr/>
          <p:nvPr/>
        </p:nvSpPr>
        <p:spPr>
          <a:xfrm>
            <a:off x="233364" y="471963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5" name="Oval 14"/>
          <p:cNvSpPr/>
          <p:nvPr/>
        </p:nvSpPr>
        <p:spPr>
          <a:xfrm>
            <a:off x="2857099" y="4785414"/>
            <a:ext cx="436563" cy="393700"/>
          </a:xfrm>
          <a:prstGeom prst="ellipse">
            <a:avLst/>
          </a:prstGeom>
          <a:no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Up Arrow Callout 13"/>
          <p:cNvSpPr/>
          <p:nvPr/>
        </p:nvSpPr>
        <p:spPr>
          <a:xfrm>
            <a:off x="1782803" y="5238712"/>
            <a:ext cx="2573337" cy="933450"/>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Tap to add to your Personal Calendar.</a:t>
            </a:r>
            <a:endParaRPr lang="en-GB" sz="1400" dirty="0"/>
          </a:p>
        </p:txBody>
      </p:sp>
      <p:sp>
        <p:nvSpPr>
          <p:cNvPr id="12" name="Flowchart: Connector 11"/>
          <p:cNvSpPr/>
          <p:nvPr/>
        </p:nvSpPr>
        <p:spPr>
          <a:xfrm>
            <a:off x="1527699" y="5837546"/>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18" name="Striped Right Arrow 17"/>
          <p:cNvSpPr/>
          <p:nvPr/>
        </p:nvSpPr>
        <p:spPr>
          <a:xfrm>
            <a:off x="1928447" y="4692650"/>
            <a:ext cx="851225" cy="615950"/>
          </a:xfrm>
          <a:prstGeom prst="striped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endParaRPr lang="en-GB" sz="1400"/>
          </a:p>
        </p:txBody>
      </p:sp>
      <p:sp>
        <p:nvSpPr>
          <p:cNvPr id="20" name="Flowchart: Connector 19"/>
          <p:cNvSpPr/>
          <p:nvPr/>
        </p:nvSpPr>
        <p:spPr>
          <a:xfrm>
            <a:off x="11726857" y="2697026"/>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21" name="Flowchart: Connector 20"/>
          <p:cNvSpPr/>
          <p:nvPr/>
        </p:nvSpPr>
        <p:spPr>
          <a:xfrm>
            <a:off x="7280275" y="559535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EE1F2"/>
            </a:gs>
            <a:gs pos="24001">
              <a:srgbClr val="B5D2EC"/>
            </a:gs>
            <a:gs pos="36000">
              <a:srgbClr val="B5D2EC"/>
            </a:gs>
            <a:gs pos="62000">
              <a:srgbClr val="CEE1F2"/>
            </a:gs>
            <a:gs pos="100000">
              <a:srgbClr val="CEE1F2"/>
            </a:gs>
          </a:gsLst>
          <a:lin ang="27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16" y="1531728"/>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970" y="1947863"/>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47713" y="153089"/>
            <a:ext cx="10515600" cy="1325563"/>
          </a:xfrm>
        </p:spPr>
        <p:txBody>
          <a:bodyPr rtlCol="0">
            <a:normAutofit/>
          </a:bodyPr>
          <a:lstStyle/>
          <a:p>
            <a:pPr fontAlgn="auto">
              <a:spcAft>
                <a:spcPts val="0"/>
              </a:spcAft>
              <a:defRPr/>
            </a:pPr>
            <a:r>
              <a:rPr lang="en-US" sz="3600" dirty="0" smtClean="0"/>
              <a:t>GALLERY/ MULTIMEDIA contains a selection </a:t>
            </a:r>
            <a:br>
              <a:rPr lang="en-US" sz="3600" dirty="0" smtClean="0"/>
            </a:br>
            <a:r>
              <a:rPr lang="en-US" sz="3600" dirty="0" smtClean="0"/>
              <a:t>of photos.</a:t>
            </a:r>
            <a:endParaRPr lang="en-US" sz="2000" i="1" dirty="0">
              <a:solidFill>
                <a:schemeClr val="bg2">
                  <a:lumMod val="50000"/>
                </a:schemeClr>
              </a:solidFill>
            </a:endParaRPr>
          </a:p>
        </p:txBody>
      </p:sp>
      <p:pic>
        <p:nvPicPr>
          <p:cNvPr id="1638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1947863"/>
            <a:ext cx="5759450"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Down Arrow Callout 12"/>
          <p:cNvSpPr/>
          <p:nvPr/>
        </p:nvSpPr>
        <p:spPr>
          <a:xfrm>
            <a:off x="8694738" y="1044575"/>
            <a:ext cx="2263775"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Filter Photo’s by Albums</a:t>
            </a:r>
            <a:endParaRPr lang="en-GB" sz="1400" dirty="0"/>
          </a:p>
        </p:txBody>
      </p:sp>
      <p:sp>
        <p:nvSpPr>
          <p:cNvPr id="9" name="Flowchart: Connector 8"/>
          <p:cNvSpPr/>
          <p:nvPr/>
        </p:nvSpPr>
        <p:spPr>
          <a:xfrm>
            <a:off x="334662" y="175146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0" name="Flowchart: Connector 9"/>
          <p:cNvSpPr/>
          <p:nvPr/>
        </p:nvSpPr>
        <p:spPr>
          <a:xfrm>
            <a:off x="672923" y="378006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7" name="Up Arrow Callout 16"/>
          <p:cNvSpPr/>
          <p:nvPr/>
        </p:nvSpPr>
        <p:spPr>
          <a:xfrm>
            <a:off x="1683757" y="5104607"/>
            <a:ext cx="2573338" cy="933450"/>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Tap to view the enlarged photo.</a:t>
            </a:r>
            <a:endParaRPr lang="en-GB" sz="1400" dirty="0"/>
          </a:p>
        </p:txBody>
      </p:sp>
      <p:sp>
        <p:nvSpPr>
          <p:cNvPr id="18" name="Up Arrow Callout 17"/>
          <p:cNvSpPr/>
          <p:nvPr/>
        </p:nvSpPr>
        <p:spPr>
          <a:xfrm>
            <a:off x="6535738" y="5210175"/>
            <a:ext cx="2573337" cy="1182688"/>
          </a:xfrm>
          <a:prstGeom prst="upArrowCallout">
            <a:avLst>
              <a:gd name="adj1" fmla="val 25000"/>
              <a:gd name="adj2" fmla="val 25000"/>
              <a:gd name="adj3" fmla="val 25000"/>
              <a:gd name="adj4" fmla="val 49337"/>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to view the enlarged photo.</a:t>
            </a:r>
            <a:endParaRPr lang="en-GB" sz="1400" dirty="0"/>
          </a:p>
        </p:txBody>
      </p:sp>
      <p:sp>
        <p:nvSpPr>
          <p:cNvPr id="16398" name="TextBox 18"/>
          <p:cNvSpPr txBox="1">
            <a:spLocks noChangeArrowheads="1"/>
          </p:cNvSpPr>
          <p:nvPr/>
        </p:nvSpPr>
        <p:spPr bwMode="auto">
          <a:xfrm>
            <a:off x="3781425" y="6496050"/>
            <a:ext cx="85169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a:latin typeface="Gill Sans Std" panose="020B0502020104020203" pitchFamily="34" charset="0"/>
              </a:rPr>
              <a:t>If you wish to obtain a copy of any photo’s you should contact the School Administration.</a:t>
            </a:r>
            <a:endParaRPr lang="en-GB" altLang="en-US">
              <a:latin typeface="Gill Sans Std" panose="020B0502020104020203" pitchFamily="34" charset="0"/>
            </a:endParaRPr>
          </a:p>
        </p:txBody>
      </p:sp>
      <p:pic>
        <p:nvPicPr>
          <p:cNvPr id="1639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91850" y="100013"/>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lowchart: Connector 10"/>
          <p:cNvSpPr/>
          <p:nvPr/>
        </p:nvSpPr>
        <p:spPr>
          <a:xfrm>
            <a:off x="4028495" y="5257919"/>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528" y="1328116"/>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19138" y="153641"/>
            <a:ext cx="10515600" cy="1325563"/>
          </a:xfrm>
        </p:spPr>
        <p:txBody>
          <a:bodyPr rtlCol="0">
            <a:normAutofit/>
          </a:bodyPr>
          <a:lstStyle/>
          <a:p>
            <a:pPr fontAlgn="auto">
              <a:spcAft>
                <a:spcPts val="0"/>
              </a:spcAft>
              <a:defRPr/>
            </a:pPr>
            <a:r>
              <a:rPr lang="en-US" sz="3600" dirty="0" smtClean="0"/>
              <a:t>RESOURCES are viewable and printable documents or web links.</a:t>
            </a:r>
            <a:endParaRPr lang="en-US" sz="2000" i="1" dirty="0">
              <a:solidFill>
                <a:schemeClr val="bg2">
                  <a:lumMod val="50000"/>
                </a:schemeClr>
              </a:solidFill>
            </a:endParaRPr>
          </a:p>
        </p:txBody>
      </p:sp>
      <p:pic>
        <p:nvPicPr>
          <p:cNvPr id="174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1919288"/>
            <a:ext cx="575945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Up Arrow Callout 8"/>
          <p:cNvSpPr/>
          <p:nvPr/>
        </p:nvSpPr>
        <p:spPr>
          <a:xfrm>
            <a:off x="7650163" y="2435225"/>
            <a:ext cx="2573337" cy="935038"/>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Search by Keyword.</a:t>
            </a:r>
            <a:endParaRPr lang="en-GB" sz="1400" dirty="0"/>
          </a:p>
        </p:txBody>
      </p:sp>
      <p:sp>
        <p:nvSpPr>
          <p:cNvPr id="10" name="Down Arrow Callout 9"/>
          <p:cNvSpPr/>
          <p:nvPr/>
        </p:nvSpPr>
        <p:spPr>
          <a:xfrm>
            <a:off x="6056313" y="1384300"/>
            <a:ext cx="1871662"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View by Category or Sort by date.</a:t>
            </a:r>
            <a:endParaRPr lang="en-GB" sz="1400" dirty="0"/>
          </a:p>
        </p:txBody>
      </p:sp>
      <p:sp>
        <p:nvSpPr>
          <p:cNvPr id="11" name="Down Arrow Callout 10"/>
          <p:cNvSpPr/>
          <p:nvPr/>
        </p:nvSpPr>
        <p:spPr>
          <a:xfrm>
            <a:off x="9148763" y="1120775"/>
            <a:ext cx="2263775"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Filter by Channel.</a:t>
            </a:r>
            <a:endParaRPr lang="en-GB" sz="1400" dirty="0"/>
          </a:p>
        </p:txBody>
      </p:sp>
      <p:sp>
        <p:nvSpPr>
          <p:cNvPr id="7" name="Flowchart: Connector 6"/>
          <p:cNvSpPr/>
          <p:nvPr/>
        </p:nvSpPr>
        <p:spPr>
          <a:xfrm>
            <a:off x="890247" y="134280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6" name="Flowchart: Connector 15"/>
          <p:cNvSpPr/>
          <p:nvPr/>
        </p:nvSpPr>
        <p:spPr>
          <a:xfrm>
            <a:off x="136530" y="3477419"/>
            <a:ext cx="457200" cy="436562"/>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17421"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0" y="230188"/>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Up Arrow Callout 22"/>
          <p:cNvSpPr/>
          <p:nvPr/>
        </p:nvSpPr>
        <p:spPr>
          <a:xfrm>
            <a:off x="6432550" y="4926013"/>
            <a:ext cx="2571750" cy="935037"/>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to open the document.</a:t>
            </a:r>
            <a:endParaRPr lang="en-GB" sz="14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867" y="1852373"/>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17" name="Flowchart: Connector 16"/>
          <p:cNvSpPr/>
          <p:nvPr/>
        </p:nvSpPr>
        <p:spPr>
          <a:xfrm>
            <a:off x="1632760" y="4110314"/>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2726" y="2538914"/>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19" name="Up Arrow Callout 18"/>
          <p:cNvSpPr/>
          <p:nvPr/>
        </p:nvSpPr>
        <p:spPr>
          <a:xfrm>
            <a:off x="2888557" y="5493755"/>
            <a:ext cx="2573337" cy="935037"/>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Tap to view document.</a:t>
            </a:r>
            <a:endParaRPr lang="en-GB" sz="1400" dirty="0"/>
          </a:p>
        </p:txBody>
      </p:sp>
      <p:sp>
        <p:nvSpPr>
          <p:cNvPr id="22" name="Flowchart: Connector 21"/>
          <p:cNvSpPr/>
          <p:nvPr/>
        </p:nvSpPr>
        <p:spPr>
          <a:xfrm>
            <a:off x="2629246" y="5924551"/>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smtClean="0"/>
              <a:t>4</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838" y="153089"/>
            <a:ext cx="10515600" cy="1325563"/>
          </a:xfrm>
        </p:spPr>
        <p:txBody>
          <a:bodyPr rtlCol="0">
            <a:normAutofit/>
          </a:bodyPr>
          <a:lstStyle/>
          <a:p>
            <a:pPr fontAlgn="auto">
              <a:spcAft>
                <a:spcPts val="0"/>
              </a:spcAft>
              <a:defRPr/>
            </a:pPr>
            <a:r>
              <a:rPr lang="en-US" sz="3600" dirty="0" smtClean="0"/>
              <a:t>HOMEWORK contains viewable and printable documents or learning web links.</a:t>
            </a:r>
            <a:endParaRPr lang="en-US" sz="2000" i="1" dirty="0">
              <a:solidFill>
                <a:schemeClr val="bg2">
                  <a:lumMod val="50000"/>
                </a:schemeClr>
              </a:solidFill>
            </a:endParaRP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1850" y="152400"/>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700213"/>
            <a:ext cx="5759450" cy="359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Down Arrow Callout 13"/>
          <p:cNvSpPr/>
          <p:nvPr/>
        </p:nvSpPr>
        <p:spPr>
          <a:xfrm>
            <a:off x="8728075" y="1000125"/>
            <a:ext cx="2263775"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Filter by Classes.</a:t>
            </a:r>
            <a:endParaRPr lang="en-GB" sz="1400" dirty="0"/>
          </a:p>
        </p:txBody>
      </p:sp>
      <p:sp>
        <p:nvSpPr>
          <p:cNvPr id="15" name="Up Arrow Callout 14"/>
          <p:cNvSpPr/>
          <p:nvPr/>
        </p:nvSpPr>
        <p:spPr>
          <a:xfrm>
            <a:off x="6501089" y="4831556"/>
            <a:ext cx="2571750" cy="933450"/>
          </a:xfrm>
          <a:prstGeom prst="up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to open the document.</a:t>
            </a:r>
            <a:endParaRPr lang="en-GB" sz="1400" dirty="0"/>
          </a:p>
        </p:txBody>
      </p:sp>
      <p:sp>
        <p:nvSpPr>
          <p:cNvPr id="16" name="Down Arrow Callout 15"/>
          <p:cNvSpPr/>
          <p:nvPr/>
        </p:nvSpPr>
        <p:spPr>
          <a:xfrm>
            <a:off x="5846763" y="1171575"/>
            <a:ext cx="1871662"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Sort by Subject or Date.</a:t>
            </a:r>
            <a:endParaRPr lang="en-GB"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2" y="1278973"/>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489" y="1743205"/>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1384" y="2299390"/>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10" name="Flowchart: Connector 9"/>
          <p:cNvSpPr/>
          <p:nvPr/>
        </p:nvSpPr>
        <p:spPr>
          <a:xfrm>
            <a:off x="1017808" y="1364629"/>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1" name="Flowchart: Connector 10"/>
          <p:cNvSpPr/>
          <p:nvPr/>
        </p:nvSpPr>
        <p:spPr>
          <a:xfrm>
            <a:off x="205496" y="3899055"/>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2" name="Flowchart: Connector 11"/>
          <p:cNvSpPr/>
          <p:nvPr/>
        </p:nvSpPr>
        <p:spPr>
          <a:xfrm>
            <a:off x="1488246" y="409939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6" name="Rectangle 5"/>
          <p:cNvSpPr/>
          <p:nvPr/>
        </p:nvSpPr>
        <p:spPr>
          <a:xfrm>
            <a:off x="2951140" y="5489289"/>
            <a:ext cx="714345" cy="275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272" y="1328290"/>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875" y="1752392"/>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42950" y="154677"/>
            <a:ext cx="10515600" cy="1325562"/>
          </a:xfrm>
        </p:spPr>
        <p:txBody>
          <a:bodyPr rtlCol="0">
            <a:normAutofit/>
          </a:bodyPr>
          <a:lstStyle/>
          <a:p>
            <a:pPr fontAlgn="auto">
              <a:spcAft>
                <a:spcPts val="0"/>
              </a:spcAft>
              <a:defRPr/>
            </a:pPr>
            <a:r>
              <a:rPr lang="en-US" sz="3600" dirty="0" smtClean="0"/>
              <a:t>CONTACTS. </a:t>
            </a:r>
            <a:br>
              <a:rPr lang="en-US" sz="3600" dirty="0" smtClean="0"/>
            </a:br>
            <a:r>
              <a:rPr lang="en-US" sz="3600" dirty="0" smtClean="0"/>
              <a:t>Phone, E-mail or Text the contacts.</a:t>
            </a:r>
            <a:endParaRPr lang="en-US" sz="2000" i="1" dirty="0">
              <a:solidFill>
                <a:schemeClr val="bg2">
                  <a:lumMod val="50000"/>
                </a:schemeClr>
              </a:solidFill>
            </a:endParaRPr>
          </a:p>
        </p:txBody>
      </p:sp>
      <p:sp>
        <p:nvSpPr>
          <p:cNvPr id="9" name="Flowchart: Connector 8"/>
          <p:cNvSpPr/>
          <p:nvPr/>
        </p:nvSpPr>
        <p:spPr>
          <a:xfrm>
            <a:off x="768488" y="1415981"/>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0" name="Flowchart: Connector 9"/>
          <p:cNvSpPr/>
          <p:nvPr/>
        </p:nvSpPr>
        <p:spPr>
          <a:xfrm>
            <a:off x="285750" y="2448269"/>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3" name="Rectangle 12"/>
          <p:cNvSpPr/>
          <p:nvPr/>
        </p:nvSpPr>
        <p:spPr>
          <a:xfrm>
            <a:off x="3372027" y="4000205"/>
            <a:ext cx="1012500" cy="848573"/>
          </a:xfrm>
          <a:prstGeom prst="rect">
            <a:avLst/>
          </a:prstGeom>
          <a:noFill/>
          <a:ln w="38100">
            <a:solidFill>
              <a:srgbClr val="FFC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Up Arrow Callout 11"/>
          <p:cNvSpPr/>
          <p:nvPr/>
        </p:nvSpPr>
        <p:spPr>
          <a:xfrm>
            <a:off x="2618112" y="4696566"/>
            <a:ext cx="2573338" cy="1696934"/>
          </a:xfrm>
          <a:prstGeom prst="upArrowCallout">
            <a:avLst>
              <a:gd name="adj1" fmla="val 15298"/>
              <a:gd name="adj2" fmla="val 16080"/>
              <a:gd name="adj3" fmla="val 19984"/>
              <a:gd name="adj4" fmla="val 27990"/>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US" sz="1400" dirty="0"/>
              <a:t>Tap a contact to Call, Text </a:t>
            </a:r>
          </a:p>
          <a:p>
            <a:pPr algn="ctr" eaLnBrk="1" fontAlgn="auto" hangingPunct="1">
              <a:spcBef>
                <a:spcPts val="0"/>
              </a:spcBef>
              <a:spcAft>
                <a:spcPts val="0"/>
              </a:spcAft>
            </a:pPr>
            <a:r>
              <a:rPr lang="en-US" sz="1400" dirty="0"/>
              <a:t>or e-mail them.</a:t>
            </a:r>
          </a:p>
        </p:txBody>
      </p:sp>
      <p:pic>
        <p:nvPicPr>
          <p:cNvPr id="19469"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713" y="1881188"/>
            <a:ext cx="2270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1938338"/>
            <a:ext cx="5759450" cy="359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Up Arrow Callout 18"/>
          <p:cNvSpPr/>
          <p:nvPr/>
        </p:nvSpPr>
        <p:spPr>
          <a:xfrm>
            <a:off x="6038850" y="4730750"/>
            <a:ext cx="2573338" cy="1492250"/>
          </a:xfrm>
          <a:prstGeom prst="upArrowCallout">
            <a:avLst>
              <a:gd name="adj1" fmla="val 15298"/>
              <a:gd name="adj2" fmla="val 15299"/>
              <a:gd name="adj3" fmla="val 15298"/>
              <a:gd name="adj4" fmla="val 27990"/>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US" sz="1400" dirty="0"/>
              <a:t>Click to email the school contact.</a:t>
            </a:r>
          </a:p>
        </p:txBody>
      </p:sp>
      <p:sp>
        <p:nvSpPr>
          <p:cNvPr id="21" name="Flowchart: Connector 20"/>
          <p:cNvSpPr/>
          <p:nvPr/>
        </p:nvSpPr>
        <p:spPr>
          <a:xfrm>
            <a:off x="11572875" y="350678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22" name="Flowchart: Connector 21"/>
          <p:cNvSpPr/>
          <p:nvPr/>
        </p:nvSpPr>
        <p:spPr>
          <a:xfrm>
            <a:off x="8383588" y="5476875"/>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19474"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91850" y="153988"/>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lowchart: Connector 10"/>
          <p:cNvSpPr/>
          <p:nvPr/>
        </p:nvSpPr>
        <p:spPr>
          <a:xfrm>
            <a:off x="2387579" y="576580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887897"/>
            <a:ext cx="10515600" cy="4359206"/>
          </a:xfrm>
          <a:effectLst>
            <a:outerShdw blurRad="50800" dist="38100" dir="2700000" algn="tl" rotWithShape="0">
              <a:prstClr val="black">
                <a:alpha val="40000"/>
              </a:prstClr>
            </a:outerShdw>
          </a:effectLst>
        </p:spPr>
        <p:txBody>
          <a:bodyPr rtlCol="0">
            <a:normAutofit fontScale="90000"/>
          </a:bodyPr>
          <a:lstStyle/>
          <a:p>
            <a:pPr fontAlgn="auto">
              <a:spcAft>
                <a:spcPts val="0"/>
              </a:spcAft>
              <a:defRPr/>
            </a:pPr>
            <a:r>
              <a:rPr lang="en-US" dirty="0" smtClean="0">
                <a:solidFill>
                  <a:schemeClr val="accent1">
                    <a:lumMod val="50000"/>
                  </a:schemeClr>
                </a:solidFill>
              </a:rPr>
              <a:t>The School Communicator is an app that will pop up on your computer every day to keep you up to date with all the News, Events and Documents, </a:t>
            </a:r>
            <a:r>
              <a:rPr lang="en-US" dirty="0" err="1" smtClean="0">
                <a:solidFill>
                  <a:schemeClr val="accent1">
                    <a:lumMod val="50000"/>
                  </a:schemeClr>
                </a:solidFill>
              </a:rPr>
              <a:t>etc</a:t>
            </a:r>
            <a:r>
              <a:rPr lang="en-US" dirty="0" smtClean="0">
                <a:solidFill>
                  <a:schemeClr val="accent1">
                    <a:lumMod val="50000"/>
                  </a:schemeClr>
                </a:solidFill>
              </a:rPr>
              <a:t> within the school.</a:t>
            </a:r>
            <a:br>
              <a:rPr lang="en-US" dirty="0" smtClean="0">
                <a:solidFill>
                  <a:schemeClr val="accent1">
                    <a:lumMod val="50000"/>
                  </a:schemeClr>
                </a:solidFill>
              </a:rPr>
            </a:br>
            <a:r>
              <a:rPr lang="en-US" sz="2700" dirty="0" smtClean="0">
                <a:solidFill>
                  <a:schemeClr val="accent1">
                    <a:lumMod val="50000"/>
                  </a:schemeClr>
                </a:solidFill>
              </a:rPr>
              <a:t/>
            </a:r>
            <a:br>
              <a:rPr lang="en-US" sz="2700" dirty="0" smtClean="0">
                <a:solidFill>
                  <a:schemeClr val="accent1">
                    <a:lumMod val="50000"/>
                  </a:schemeClr>
                </a:solidFill>
              </a:rPr>
            </a:br>
            <a:r>
              <a:rPr lang="en-US" dirty="0" smtClean="0">
                <a:solidFill>
                  <a:schemeClr val="accent1">
                    <a:lumMod val="50000"/>
                  </a:schemeClr>
                </a:solidFill>
              </a:rPr>
              <a:t>It is also available as a mobile app.</a:t>
            </a:r>
            <a:endParaRPr lang="en-US" dirty="0">
              <a:solidFill>
                <a:schemeClr val="accent1">
                  <a:lumMod val="50000"/>
                </a:schemeClr>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02488" y="5380383"/>
            <a:ext cx="1304475" cy="100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5857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58813" y="26440"/>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chemeClr val="tx1"/>
                </a:solidFill>
                <a:latin typeface="Gill Sans MT" panose="020B0502020104020203" pitchFamily="34" charset="0"/>
                <a:ea typeface="+mj-ea"/>
                <a:cs typeface="+mj-cs"/>
              </a:defRPr>
            </a:lvl1pPr>
          </a:lstStyle>
          <a:p>
            <a:pPr fontAlgn="auto">
              <a:spcAft>
                <a:spcPts val="0"/>
              </a:spcAft>
              <a:defRPr/>
            </a:pPr>
            <a:r>
              <a:rPr lang="en-US" sz="3600" dirty="0" smtClean="0"/>
              <a:t>MY DETAILS. Update your personal details here so that the School has your latest information.</a:t>
            </a:r>
            <a:endParaRPr lang="en-US" sz="2000" i="1" dirty="0">
              <a:solidFill>
                <a:schemeClr val="bg2">
                  <a:lumMod val="50000"/>
                </a:schemeClr>
              </a:solidFill>
            </a:endParaRPr>
          </a:p>
        </p:txBody>
      </p:sp>
      <p:pic>
        <p:nvPicPr>
          <p:cNvPr id="2048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6613" y="1822450"/>
            <a:ext cx="5759450"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lowchart: Connector 8"/>
          <p:cNvSpPr/>
          <p:nvPr/>
        </p:nvSpPr>
        <p:spPr>
          <a:xfrm>
            <a:off x="11447463" y="3622675"/>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1" name="Flowchart: Connector 10"/>
          <p:cNvSpPr/>
          <p:nvPr/>
        </p:nvSpPr>
        <p:spPr>
          <a:xfrm>
            <a:off x="8347075" y="504348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13" name="Down Arrow Callout 12"/>
          <p:cNvSpPr/>
          <p:nvPr/>
        </p:nvSpPr>
        <p:spPr>
          <a:xfrm>
            <a:off x="7059613" y="1519238"/>
            <a:ext cx="2263775" cy="1154112"/>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Update or Edit your personal details to send to the School.</a:t>
            </a:r>
            <a:endParaRPr lang="en-GB" sz="1400" dirty="0"/>
          </a:p>
        </p:txBody>
      </p:sp>
      <p:sp>
        <p:nvSpPr>
          <p:cNvPr id="10" name="Flowchart: Connector 9"/>
          <p:cNvSpPr/>
          <p:nvPr/>
        </p:nvSpPr>
        <p:spPr>
          <a:xfrm>
            <a:off x="9236075" y="1604963"/>
            <a:ext cx="457200" cy="436562"/>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87" y="1700213"/>
            <a:ext cx="2025000" cy="360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213" y="2438400"/>
            <a:ext cx="2025000" cy="3600000"/>
          </a:xfrm>
          <a:prstGeom prst="rect">
            <a:avLst/>
          </a:prstGeom>
        </p:spPr>
      </p:pic>
      <p:sp>
        <p:nvSpPr>
          <p:cNvPr id="14" name="Flowchart: Connector 13"/>
          <p:cNvSpPr/>
          <p:nvPr/>
        </p:nvSpPr>
        <p:spPr>
          <a:xfrm>
            <a:off x="348313" y="304301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7" name="Down Arrow Callout 16"/>
          <p:cNvSpPr/>
          <p:nvPr/>
        </p:nvSpPr>
        <p:spPr>
          <a:xfrm>
            <a:off x="2564607" y="1492251"/>
            <a:ext cx="2263775" cy="1154112"/>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smtClean="0"/>
              <a:t>Tap to Edit.</a:t>
            </a:r>
          </a:p>
          <a:p>
            <a:pPr algn="ctr" eaLnBrk="1" fontAlgn="auto" hangingPunct="1">
              <a:spcBef>
                <a:spcPts val="0"/>
              </a:spcBef>
              <a:spcAft>
                <a:spcPts val="0"/>
              </a:spcAft>
            </a:pPr>
            <a:r>
              <a:rPr lang="en-ZA" sz="1400" dirty="0" smtClean="0"/>
              <a:t>Tap to Save once done.</a:t>
            </a:r>
            <a:endParaRPr lang="en-GB" sz="1400" dirty="0"/>
          </a:p>
        </p:txBody>
      </p:sp>
      <p:sp>
        <p:nvSpPr>
          <p:cNvPr id="15" name="Flowchart: Connector 14"/>
          <p:cNvSpPr/>
          <p:nvPr/>
        </p:nvSpPr>
        <p:spPr>
          <a:xfrm>
            <a:off x="2336007" y="1822450"/>
            <a:ext cx="457200" cy="436562"/>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8" name="Rectangle 7"/>
          <p:cNvSpPr/>
          <p:nvPr/>
        </p:nvSpPr>
        <p:spPr>
          <a:xfrm>
            <a:off x="2262186" y="3552826"/>
            <a:ext cx="288132" cy="7381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17381" y="4700588"/>
            <a:ext cx="1088232" cy="29051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73113" y="146739"/>
            <a:ext cx="10515600" cy="1325563"/>
          </a:xfrm>
        </p:spPr>
        <p:txBody>
          <a:bodyPr rtlCol="0">
            <a:normAutofit fontScale="90000"/>
          </a:bodyPr>
          <a:lstStyle/>
          <a:p>
            <a:pPr fontAlgn="auto">
              <a:spcAft>
                <a:spcPts val="0"/>
              </a:spcAft>
              <a:defRPr/>
            </a:pPr>
            <a:r>
              <a:rPr lang="en-US" sz="3600" dirty="0" smtClean="0"/>
              <a:t>ALERTS. </a:t>
            </a:r>
            <a:br>
              <a:rPr lang="en-US" sz="3600" dirty="0" smtClean="0"/>
            </a:br>
            <a:r>
              <a:rPr lang="en-ZA" sz="3600" dirty="0"/>
              <a:t>Some important information for you to be aware of </a:t>
            </a:r>
            <a:r>
              <a:rPr lang="en-US" sz="3600" dirty="0" smtClean="0"/>
              <a:t>.  </a:t>
            </a:r>
            <a:endParaRPr lang="en-US" sz="2000" i="1" dirty="0">
              <a:solidFill>
                <a:schemeClr val="bg2">
                  <a:lumMod val="50000"/>
                </a:schemeClr>
              </a:solidFill>
            </a:endParaRPr>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2688" y="2503488"/>
            <a:ext cx="5759450" cy="362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own Arrow Callout 6"/>
          <p:cNvSpPr/>
          <p:nvPr/>
        </p:nvSpPr>
        <p:spPr>
          <a:xfrm>
            <a:off x="6030913" y="1349375"/>
            <a:ext cx="5062537" cy="2533650"/>
          </a:xfrm>
          <a:prstGeom prst="downArrowCallout">
            <a:avLst>
              <a:gd name="adj1" fmla="val 11404"/>
              <a:gd name="adj2" fmla="val 14019"/>
              <a:gd name="adj3" fmla="val 15065"/>
              <a:gd name="adj4" fmla="val 24389"/>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The Communicator will pop up on your computer screen when an Alert occurs.</a:t>
            </a:r>
            <a:endParaRPr lang="en-GB" sz="1400" dirty="0"/>
          </a:p>
        </p:txBody>
      </p:sp>
      <p:pic>
        <p:nvPicPr>
          <p:cNvPr id="21509"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075" y="155575"/>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276" y="1700213"/>
            <a:ext cx="2632500" cy="468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8" name="Right Arrow Callout 7"/>
          <p:cNvSpPr/>
          <p:nvPr/>
        </p:nvSpPr>
        <p:spPr>
          <a:xfrm>
            <a:off x="318052" y="1306063"/>
            <a:ext cx="1939989" cy="914400"/>
          </a:xfrm>
          <a:prstGeom prst="rightArrowCallout">
            <a:avLst>
              <a:gd name="adj1" fmla="val 25000"/>
              <a:gd name="adj2" fmla="val 25000"/>
              <a:gd name="adj3" fmla="val 25000"/>
              <a:gd name="adj4" fmla="val 56011"/>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Your mobile notifications will alert you.</a:t>
            </a:r>
            <a:endParaRPr lang="en-GB"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940" y="159024"/>
            <a:ext cx="10515600" cy="1325563"/>
          </a:xfrm>
        </p:spPr>
        <p:txBody>
          <a:bodyPr rtlCol="0">
            <a:normAutofit/>
          </a:bodyPr>
          <a:lstStyle/>
          <a:p>
            <a:pPr fontAlgn="auto">
              <a:spcAft>
                <a:spcPts val="0"/>
              </a:spcAft>
              <a:defRPr/>
            </a:pPr>
            <a:r>
              <a:rPr lang="en-US" dirty="0" smtClean="0"/>
              <a:t>Want to prevent your Communicator from popping up on the Computer?</a:t>
            </a:r>
            <a:endParaRPr lang="en-US" sz="2700" i="1" dirty="0">
              <a:solidFill>
                <a:schemeClr val="bg2">
                  <a:lumMod val="50000"/>
                </a:schemeClr>
              </a:solidFill>
            </a:endParaRPr>
          </a:p>
        </p:txBody>
      </p:sp>
      <p:pic>
        <p:nvPicPr>
          <p:cNvPr id="225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218440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quot;No&quot; Symbol 5"/>
          <p:cNvSpPr/>
          <p:nvPr/>
        </p:nvSpPr>
        <p:spPr>
          <a:xfrm>
            <a:off x="1265238" y="1603375"/>
            <a:ext cx="3598862" cy="3600450"/>
          </a:xfrm>
          <a:prstGeom prst="noSmoking">
            <a:avLst>
              <a:gd name="adj" fmla="val 4175"/>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7" name="Title 3"/>
          <p:cNvSpPr txBox="1">
            <a:spLocks/>
          </p:cNvSpPr>
          <p:nvPr/>
        </p:nvSpPr>
        <p:spPr>
          <a:xfrm>
            <a:off x="485775" y="5037138"/>
            <a:ext cx="5157788" cy="1325562"/>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chemeClr val="tx1"/>
                </a:solidFill>
                <a:latin typeface="Gill Sans MT" panose="020B0502020104020203" pitchFamily="34" charset="0"/>
                <a:ea typeface="+mj-ea"/>
                <a:cs typeface="+mj-cs"/>
              </a:defRPr>
            </a:lvl1pPr>
          </a:lstStyle>
          <a:p>
            <a:pPr algn="ctr" fontAlgn="auto">
              <a:spcAft>
                <a:spcPts val="0"/>
              </a:spcAft>
              <a:defRPr/>
            </a:pPr>
            <a:r>
              <a:rPr lang="en-US" sz="2800" smtClean="0">
                <a:solidFill>
                  <a:schemeClr val="tx1">
                    <a:lumMod val="65000"/>
                    <a:lumOff val="35000"/>
                  </a:schemeClr>
                </a:solidFill>
                <a:effectLst>
                  <a:outerShdw blurRad="50800" dist="38100" dir="5400000" algn="t" rotWithShape="0">
                    <a:prstClr val="black">
                      <a:alpha val="40000"/>
                    </a:prstClr>
                  </a:outerShdw>
                </a:effectLst>
              </a:rPr>
              <a:t>Not currently available</a:t>
            </a:r>
            <a:br>
              <a:rPr lang="en-US" sz="2800" smtClean="0">
                <a:solidFill>
                  <a:schemeClr val="tx1">
                    <a:lumMod val="65000"/>
                    <a:lumOff val="35000"/>
                  </a:schemeClr>
                </a:solidFill>
                <a:effectLst>
                  <a:outerShdw blurRad="50800" dist="38100" dir="5400000" algn="t" rotWithShape="0">
                    <a:prstClr val="black">
                      <a:alpha val="40000"/>
                    </a:prstClr>
                  </a:outerShdw>
                </a:effectLst>
              </a:rPr>
            </a:br>
            <a:r>
              <a:rPr lang="en-US" sz="2800" smtClean="0">
                <a:solidFill>
                  <a:schemeClr val="tx1">
                    <a:lumMod val="65000"/>
                    <a:lumOff val="35000"/>
                  </a:schemeClr>
                </a:solidFill>
                <a:effectLst>
                  <a:outerShdw blurRad="50800" dist="38100" dir="5400000" algn="t" rotWithShape="0">
                    <a:prstClr val="black">
                      <a:alpha val="40000"/>
                    </a:prstClr>
                  </a:outerShdw>
                </a:effectLst>
              </a:rPr>
              <a:t>on mobile app version.</a:t>
            </a:r>
            <a:endParaRPr lang="en-US" sz="1600" i="1" dirty="0">
              <a:solidFill>
                <a:schemeClr val="tx1">
                  <a:lumMod val="65000"/>
                  <a:lumOff val="35000"/>
                </a:schemeClr>
              </a:solidFill>
              <a:effectLst>
                <a:outerShdw blurRad="50800" dist="38100" dir="5400000" algn="t" rotWithShape="0">
                  <a:prstClr val="black">
                    <a:alpha val="40000"/>
                  </a:prstClr>
                </a:outerShdw>
              </a:effectLst>
            </a:endParaRPr>
          </a:p>
        </p:txBody>
      </p:sp>
      <p:pic>
        <p:nvPicPr>
          <p:cNvPr id="225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2246313"/>
            <a:ext cx="5761038"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Down Arrow Callout 8"/>
          <p:cNvSpPr/>
          <p:nvPr/>
        </p:nvSpPr>
        <p:spPr>
          <a:xfrm>
            <a:off x="7394575" y="1447800"/>
            <a:ext cx="2265363" cy="1155700"/>
          </a:xfrm>
          <a:prstGeom prst="downArrowCallout">
            <a:avLst>
              <a:gd name="adj1" fmla="val 25000"/>
              <a:gd name="adj2" fmla="val 25000"/>
              <a:gd name="adj3" fmla="val 25000"/>
              <a:gd name="adj4" fmla="val 53672"/>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Right click on the header section to bring up menu.</a:t>
            </a:r>
            <a:endParaRPr lang="en-GB" sz="1400" dirty="0"/>
          </a:p>
        </p:txBody>
      </p:sp>
      <p:sp>
        <p:nvSpPr>
          <p:cNvPr id="10" name="Up Arrow Callout 9"/>
          <p:cNvSpPr/>
          <p:nvPr/>
        </p:nvSpPr>
        <p:spPr>
          <a:xfrm>
            <a:off x="7394575" y="4735513"/>
            <a:ext cx="2265363" cy="981075"/>
          </a:xfrm>
          <a:prstGeom prst="upArrowCallout">
            <a:avLst>
              <a:gd name="adj1" fmla="val 15298"/>
              <a:gd name="adj2" fmla="val 15299"/>
              <a:gd name="adj3" fmla="val 15298"/>
              <a:gd name="adj4" fmla="val 27990"/>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US" sz="1400" dirty="0"/>
              <a:t>Report an Error</a:t>
            </a:r>
          </a:p>
        </p:txBody>
      </p:sp>
      <p:sp>
        <p:nvSpPr>
          <p:cNvPr id="11" name="TextBox 10"/>
          <p:cNvSpPr txBox="1"/>
          <p:nvPr/>
        </p:nvSpPr>
        <p:spPr>
          <a:xfrm>
            <a:off x="6472238" y="5870575"/>
            <a:ext cx="3890962" cy="538163"/>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eaLnBrk="1" fontAlgn="auto" hangingPunct="1">
              <a:spcBef>
                <a:spcPts val="0"/>
              </a:spcBef>
              <a:spcAft>
                <a:spcPts val="0"/>
              </a:spcAft>
              <a:defRPr sz="1400"/>
            </a:lvl1pPr>
          </a:lstStyle>
          <a:p>
            <a:r>
              <a:rPr lang="en-ZA" sz="1600" b="1" dirty="0"/>
              <a:t>!!! Enabling Sleep will also disable Alerts !!!</a:t>
            </a:r>
            <a:endParaRPr lang="en-GB" sz="1600" b="1" dirty="0"/>
          </a:p>
        </p:txBody>
      </p:sp>
      <p:sp>
        <p:nvSpPr>
          <p:cNvPr id="12" name="Right Arrow Callout 11"/>
          <p:cNvSpPr/>
          <p:nvPr/>
        </p:nvSpPr>
        <p:spPr>
          <a:xfrm>
            <a:off x="5880100" y="3735388"/>
            <a:ext cx="2266950" cy="887412"/>
          </a:xfrm>
          <a:prstGeom prst="rightArrowCallout">
            <a:avLst>
              <a:gd name="adj1" fmla="val 25000"/>
              <a:gd name="adj2" fmla="val 25000"/>
              <a:gd name="adj3" fmla="val 25000"/>
              <a:gd name="adj4" fmla="val 56011"/>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sleep period.</a:t>
            </a:r>
            <a:endParaRPr lang="en-GB" sz="1400" dirty="0"/>
          </a:p>
        </p:txBody>
      </p:sp>
      <p:sp>
        <p:nvSpPr>
          <p:cNvPr id="13" name="Flowchart: Connector 12"/>
          <p:cNvSpPr/>
          <p:nvPr/>
        </p:nvSpPr>
        <p:spPr>
          <a:xfrm>
            <a:off x="9478963" y="1266825"/>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4" name="Flowchart: Connector 13"/>
          <p:cNvSpPr/>
          <p:nvPr/>
        </p:nvSpPr>
        <p:spPr>
          <a:xfrm>
            <a:off x="5686425" y="3622675"/>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5" name="Flowchart: Connector 14"/>
          <p:cNvSpPr/>
          <p:nvPr/>
        </p:nvSpPr>
        <p:spPr>
          <a:xfrm>
            <a:off x="9478963" y="5260975"/>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a:t>
            </a:r>
          </a:p>
        </p:txBody>
      </p:sp>
      <p:pic>
        <p:nvPicPr>
          <p:cNvPr id="22542"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1850" y="174625"/>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8932" y="145772"/>
            <a:ext cx="10515600" cy="1325563"/>
          </a:xfrm>
        </p:spPr>
        <p:txBody>
          <a:bodyPr rtlCol="0">
            <a:normAutofit fontScale="90000"/>
          </a:bodyPr>
          <a:lstStyle/>
          <a:p>
            <a:pPr fontAlgn="auto">
              <a:spcAft>
                <a:spcPts val="0"/>
              </a:spcAft>
              <a:defRPr/>
            </a:pPr>
            <a:r>
              <a:rPr lang="en-US" dirty="0" smtClean="0"/>
              <a:t>Need to contact Six-Delta for assistance? We’re in the CONTACTS Section.</a:t>
            </a:r>
            <a:endParaRPr lang="en-US" sz="2700" i="1" dirty="0">
              <a:solidFill>
                <a:schemeClr val="bg2">
                  <a:lumMod val="50000"/>
                </a:schemeClr>
              </a:solidFill>
            </a:endParaRPr>
          </a:p>
        </p:txBody>
      </p:sp>
      <p:pic>
        <p:nvPicPr>
          <p:cNvPr id="23562"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1701800"/>
            <a:ext cx="5759450"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1063" y="136525"/>
            <a:ext cx="1008062"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lowchart: Connector 12"/>
          <p:cNvSpPr/>
          <p:nvPr/>
        </p:nvSpPr>
        <p:spPr>
          <a:xfrm>
            <a:off x="11591925" y="325120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23565" name="TextBox 13"/>
          <p:cNvSpPr txBox="1">
            <a:spLocks noChangeArrowheads="1"/>
          </p:cNvSpPr>
          <p:nvPr/>
        </p:nvSpPr>
        <p:spPr bwMode="auto">
          <a:xfrm>
            <a:off x="2387579" y="6411982"/>
            <a:ext cx="72913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2400" b="1" i="1" dirty="0">
                <a:latin typeface="Gill Sans Std" panose="020B0502020104020203" pitchFamily="34" charset="0"/>
              </a:rPr>
              <a:t>Support Timings: 9am – 5pm, Sunday to Thursday.</a:t>
            </a:r>
            <a:endParaRPr lang="en-GB" altLang="en-US" sz="2400" b="1" i="1" dirty="0">
              <a:latin typeface="Gill Sans Std" panose="020B0502020104020203"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32" y="1480582"/>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6" name="Flowchart: Connector 5"/>
          <p:cNvSpPr/>
          <p:nvPr/>
        </p:nvSpPr>
        <p:spPr>
          <a:xfrm>
            <a:off x="1417569" y="1525449"/>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9" name="Flowchart: Connector 8"/>
          <p:cNvSpPr/>
          <p:nvPr/>
        </p:nvSpPr>
        <p:spPr>
          <a:xfrm>
            <a:off x="232620" y="260709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368" y="1808077"/>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16" name="Rectangle 15"/>
          <p:cNvSpPr/>
          <p:nvPr/>
        </p:nvSpPr>
        <p:spPr>
          <a:xfrm>
            <a:off x="3341561" y="4076570"/>
            <a:ext cx="1012500" cy="848573"/>
          </a:xfrm>
          <a:prstGeom prst="rect">
            <a:avLst/>
          </a:prstGeom>
          <a:noFill/>
          <a:ln w="38100">
            <a:solidFill>
              <a:srgbClr val="FFC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Up Arrow Callout 16"/>
          <p:cNvSpPr/>
          <p:nvPr/>
        </p:nvSpPr>
        <p:spPr>
          <a:xfrm>
            <a:off x="2561142" y="4909076"/>
            <a:ext cx="2573338" cy="1392348"/>
          </a:xfrm>
          <a:prstGeom prst="upArrowCallout">
            <a:avLst>
              <a:gd name="adj1" fmla="val 15298"/>
              <a:gd name="adj2" fmla="val 16080"/>
              <a:gd name="adj3" fmla="val 19984"/>
              <a:gd name="adj4" fmla="val 35604"/>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US" sz="1400" dirty="0"/>
              <a:t>Tap a contact to Call, Text </a:t>
            </a:r>
          </a:p>
          <a:p>
            <a:pPr algn="ctr" eaLnBrk="1" fontAlgn="auto" hangingPunct="1">
              <a:spcBef>
                <a:spcPts val="0"/>
              </a:spcBef>
              <a:spcAft>
                <a:spcPts val="0"/>
              </a:spcAft>
            </a:pPr>
            <a:r>
              <a:rPr lang="en-US" sz="1400" dirty="0"/>
              <a:t>or </a:t>
            </a:r>
            <a:r>
              <a:rPr lang="en-US" sz="1400" dirty="0" smtClean="0"/>
              <a:t>e-</a:t>
            </a:r>
            <a:r>
              <a:rPr lang="en-US" sz="1400" dirty="0" err="1" smtClean="0"/>
              <a:t>mai</a:t>
            </a:r>
            <a:r>
              <a:rPr lang="en-US" sz="1400" dirty="0" smtClean="0"/>
              <a:t>.</a:t>
            </a:r>
            <a:endParaRPr lang="en-US" sz="1400" dirty="0"/>
          </a:p>
        </p:txBody>
      </p:sp>
      <p:sp>
        <p:nvSpPr>
          <p:cNvPr id="18" name="Flowchart: Connector 17"/>
          <p:cNvSpPr/>
          <p:nvPr/>
        </p:nvSpPr>
        <p:spPr>
          <a:xfrm>
            <a:off x="4931590" y="567090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8" name="Rectangle 7"/>
          <p:cNvSpPr/>
          <p:nvPr/>
        </p:nvSpPr>
        <p:spPr>
          <a:xfrm>
            <a:off x="2286848" y="2270760"/>
            <a:ext cx="1927012"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iped Right Arrow 8"/>
          <p:cNvSpPr/>
          <p:nvPr/>
        </p:nvSpPr>
        <p:spPr>
          <a:xfrm>
            <a:off x="2941638" y="3057525"/>
            <a:ext cx="6697662" cy="2297113"/>
          </a:xfrm>
          <a:prstGeom prst="striped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1"/>
          <p:cNvSpPr>
            <a:spLocks noGrp="1"/>
          </p:cNvSpPr>
          <p:nvPr>
            <p:ph type="title"/>
          </p:nvPr>
        </p:nvSpPr>
        <p:spPr>
          <a:xfrm>
            <a:off x="839788" y="603250"/>
            <a:ext cx="10515600" cy="1325563"/>
          </a:xfrm>
        </p:spPr>
        <p:txBody>
          <a:bodyPr/>
          <a:lstStyle/>
          <a:p>
            <a:r>
              <a:rPr lang="en-ZA" altLang="en-US" sz="3200" dirty="0" smtClean="0"/>
              <a:t>Please note that if you have not opened the </a:t>
            </a:r>
            <a:br>
              <a:rPr lang="en-ZA" altLang="en-US" sz="3200" dirty="0" smtClean="0"/>
            </a:br>
            <a:r>
              <a:rPr lang="en-ZA" altLang="en-US" sz="3200" i="1" dirty="0" smtClean="0"/>
              <a:t>Computer </a:t>
            </a:r>
            <a:r>
              <a:rPr lang="en-ZA" altLang="en-US" sz="3200" dirty="0" smtClean="0"/>
              <a:t>application for a few days (or weeks) it may take some time to update all the new information depending on your internet connection speed.</a:t>
            </a:r>
            <a:endParaRPr lang="en-GB" altLang="en-US" sz="3200" dirty="0" smtClean="0"/>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486" y="2986881"/>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109" y="3057525"/>
            <a:ext cx="2436812" cy="243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9503" y="3057525"/>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quot;No&quot; Symbol 9"/>
          <p:cNvSpPr/>
          <p:nvPr/>
        </p:nvSpPr>
        <p:spPr>
          <a:xfrm>
            <a:off x="139700" y="5756275"/>
            <a:ext cx="931863" cy="796925"/>
          </a:xfrm>
          <a:prstGeom prst="noSmoking">
            <a:avLst>
              <a:gd name="adj" fmla="val 4175"/>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4838" y="2913063"/>
            <a:ext cx="5511800" cy="723900"/>
          </a:xfrm>
        </p:spPr>
        <p:txBody>
          <a:bodyPr/>
          <a:lstStyle/>
          <a:p>
            <a:pPr algn="ctr"/>
            <a:r>
              <a:rPr lang="en-ZA" altLang="en-US" smtClean="0"/>
              <a:t>Follow us on Twitter.</a:t>
            </a:r>
            <a:br>
              <a:rPr lang="en-ZA" altLang="en-US" smtClean="0"/>
            </a:br>
            <a:r>
              <a:rPr lang="en-ZA" altLang="en-US" smtClean="0"/>
              <a:t/>
            </a:r>
            <a:br>
              <a:rPr lang="en-ZA" altLang="en-US" smtClean="0"/>
            </a:br>
            <a:r>
              <a:rPr lang="en-ZA" altLang="en-US" smtClean="0"/>
              <a:t>@School_Comm</a:t>
            </a:r>
            <a:endParaRPr lang="en-GB" altLang="en-US" smtClean="0"/>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0438" y="4597400"/>
            <a:ext cx="2262187"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6"/>
          <p:cNvSpPr txBox="1">
            <a:spLocks noChangeArrowheads="1"/>
          </p:cNvSpPr>
          <p:nvPr/>
        </p:nvSpPr>
        <p:spPr bwMode="auto">
          <a:xfrm>
            <a:off x="4933950" y="2063750"/>
            <a:ext cx="19319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3200">
                <a:latin typeface="Gill Sans Std" panose="020B0502020104020203" pitchFamily="34" charset="0"/>
              </a:rPr>
              <a:t>** END **</a:t>
            </a:r>
            <a:endParaRPr lang="en-GB" altLang="en-US" sz="3200">
              <a:latin typeface="Gill Sans Std" panose="020B0502020104020203" pitchFamily="34" charset="0"/>
            </a:endParaRPr>
          </a:p>
        </p:txBody>
      </p:sp>
      <p:sp>
        <p:nvSpPr>
          <p:cNvPr id="25605" name="TextBox 7"/>
          <p:cNvSpPr txBox="1">
            <a:spLocks noChangeArrowheads="1"/>
          </p:cNvSpPr>
          <p:nvPr/>
        </p:nvSpPr>
        <p:spPr bwMode="auto">
          <a:xfrm>
            <a:off x="1409700" y="595313"/>
            <a:ext cx="8980488"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ZA" altLang="en-US" sz="2800" b="1">
                <a:latin typeface="Gill Sans Std" panose="020B0502020104020203" pitchFamily="34" charset="0"/>
              </a:rPr>
              <a:t>Thank you. </a:t>
            </a:r>
          </a:p>
          <a:p>
            <a:pPr algn="ctr" eaLnBrk="1" hangingPunct="1"/>
            <a:r>
              <a:rPr lang="en-ZA" altLang="en-US" sz="2800" b="1">
                <a:latin typeface="Gill Sans Std" panose="020B0502020104020203" pitchFamily="34" charset="0"/>
              </a:rPr>
              <a:t>We hope you enjoy using the School Communicator.</a:t>
            </a:r>
            <a:endParaRPr lang="en-GB" altLang="en-US" sz="2800" b="1">
              <a:latin typeface="Gill Sans Std" panose="020B05020201040202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583094"/>
            <a:ext cx="10515600" cy="4359206"/>
          </a:xfrm>
          <a:effectLst>
            <a:outerShdw blurRad="50800" dist="38100" dir="2700000" algn="tl" rotWithShape="0">
              <a:prstClr val="black">
                <a:alpha val="40000"/>
              </a:prstClr>
            </a:outerShdw>
          </a:effectLst>
        </p:spPr>
        <p:txBody>
          <a:bodyPr rtlCol="0">
            <a:normAutofit/>
          </a:bodyPr>
          <a:lstStyle/>
          <a:p>
            <a:pPr fontAlgn="auto">
              <a:spcAft>
                <a:spcPts val="0"/>
              </a:spcAft>
              <a:defRPr/>
            </a:pPr>
            <a:r>
              <a:rPr lang="en-US" dirty="0" smtClean="0">
                <a:solidFill>
                  <a:schemeClr val="accent1">
                    <a:lumMod val="50000"/>
                  </a:schemeClr>
                </a:solidFill>
              </a:rPr>
              <a:t>Over 45,000 parents and almost 90 schools within the UAE are using the School Communicator daily.</a:t>
            </a:r>
            <a:endParaRPr lang="en-US" dirty="0">
              <a:solidFill>
                <a:schemeClr val="accent1">
                  <a:lumMod val="50000"/>
                </a:schemeClr>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6714" y="5122090"/>
            <a:ext cx="1623322" cy="1247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93913" y="4942300"/>
            <a:ext cx="1182311" cy="369332"/>
          </a:xfrm>
          <a:prstGeom prst="rect">
            <a:avLst/>
          </a:prstGeom>
          <a:noFill/>
        </p:spPr>
        <p:txBody>
          <a:bodyPr wrap="none" rtlCol="0">
            <a:spAutoFit/>
          </a:bodyPr>
          <a:lstStyle/>
          <a:p>
            <a:r>
              <a:rPr lang="en-ZA" dirty="0" smtClean="0">
                <a:solidFill>
                  <a:schemeClr val="bg2">
                    <a:lumMod val="50000"/>
                  </a:schemeClr>
                </a:solidFill>
              </a:rPr>
              <a:t>Sept 2015.</a:t>
            </a:r>
            <a:endParaRPr lang="en-GB" dirty="0">
              <a:solidFill>
                <a:schemeClr val="bg2">
                  <a:lumMod val="50000"/>
                </a:schemeClr>
              </a:solidFill>
            </a:endParaRPr>
          </a:p>
        </p:txBody>
      </p:sp>
    </p:spTree>
    <p:extLst>
      <p:ext uri="{BB962C8B-B14F-4D97-AF65-F5344CB8AC3E}">
        <p14:creationId xmlns:p14="http://schemas.microsoft.com/office/powerpoint/2010/main" val="23333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550" y="1530350"/>
            <a:ext cx="10515600" cy="2852738"/>
          </a:xfrm>
          <a:effectLst>
            <a:outerShdw blurRad="50800" dist="38100" dir="2700000" algn="tl" rotWithShape="0">
              <a:prstClr val="black">
                <a:alpha val="40000"/>
              </a:prstClr>
            </a:outerShdw>
          </a:effectLst>
        </p:spPr>
        <p:txBody>
          <a:bodyPr rtlCol="0"/>
          <a:lstStyle/>
          <a:p>
            <a:pPr fontAlgn="auto">
              <a:spcAft>
                <a:spcPts val="0"/>
              </a:spcAft>
              <a:defRPr/>
            </a:pPr>
            <a:r>
              <a:rPr lang="en-US" sz="4800" dirty="0" smtClean="0">
                <a:solidFill>
                  <a:schemeClr val="accent1">
                    <a:lumMod val="50000"/>
                  </a:schemeClr>
                </a:solidFill>
              </a:rPr>
              <a:t>Install on as many devices as you wish.</a:t>
            </a:r>
            <a:br>
              <a:rPr lang="en-US" sz="4800" dirty="0" smtClean="0">
                <a:solidFill>
                  <a:schemeClr val="accent1">
                    <a:lumMod val="50000"/>
                  </a:schemeClr>
                </a:solidFill>
              </a:rPr>
            </a:br>
            <a:r>
              <a:rPr lang="en-US" sz="4800" dirty="0" smtClean="0">
                <a:solidFill>
                  <a:schemeClr val="accent1">
                    <a:lumMod val="50000"/>
                  </a:schemeClr>
                </a:solidFill>
              </a:rPr>
              <a:t>It’s free!</a:t>
            </a:r>
            <a:endParaRPr lang="en-US" sz="4800" dirty="0">
              <a:solidFill>
                <a:schemeClr val="accent1">
                  <a:lumMod val="50000"/>
                </a:schemeClr>
              </a:solidFill>
            </a:endParaRPr>
          </a:p>
        </p:txBody>
      </p:sp>
      <p:pic>
        <p:nvPicPr>
          <p:cNvPr id="9" name="Picture 8"/>
          <p:cNvPicPr>
            <a:picLocks noChangeAspect="1"/>
          </p:cNvPicPr>
          <p:nvPr/>
        </p:nvPicPr>
        <p:blipFill>
          <a:blip r:embed="rId2">
            <a:duotone>
              <a:schemeClr val="bg2">
                <a:shade val="45000"/>
                <a:satMod val="135000"/>
              </a:schemeClr>
              <a:prstClr val="white"/>
            </a:duotone>
          </a:blip>
          <a:stretch>
            <a:fillRect/>
          </a:stretch>
        </p:blipFill>
        <p:spPr>
          <a:xfrm>
            <a:off x="8918575" y="5053013"/>
            <a:ext cx="1219200" cy="121920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a:blip r:embed="rId3"/>
          <a:stretch>
            <a:fillRect/>
          </a:stretch>
        </p:blipFill>
        <p:spPr>
          <a:xfrm>
            <a:off x="10791825" y="3833813"/>
            <a:ext cx="609600" cy="6096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4"/>
          <a:stretch>
            <a:fillRect/>
          </a:stretch>
        </p:blipFill>
        <p:spPr>
          <a:xfrm>
            <a:off x="1127125" y="4699000"/>
            <a:ext cx="1573213" cy="1573213"/>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5"/>
          <a:stretch>
            <a:fillRect/>
          </a:stretch>
        </p:blipFill>
        <p:spPr>
          <a:xfrm>
            <a:off x="6151563" y="550863"/>
            <a:ext cx="609600" cy="609600"/>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6">
            <a:duotone>
              <a:prstClr val="black"/>
              <a:schemeClr val="accent3">
                <a:lumMod val="75000"/>
                <a:tint val="45000"/>
                <a:satMod val="400000"/>
              </a:schemeClr>
            </a:duotone>
          </a:blip>
          <a:stretch>
            <a:fillRect/>
          </a:stretch>
        </p:blipFill>
        <p:spPr>
          <a:xfrm>
            <a:off x="7258050" y="4764088"/>
            <a:ext cx="1219200" cy="1219200"/>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7"/>
          <a:stretch>
            <a:fillRect/>
          </a:stretch>
        </p:blipFill>
        <p:spPr>
          <a:xfrm>
            <a:off x="8193088" y="333375"/>
            <a:ext cx="1470025" cy="1468438"/>
          </a:xfrm>
          <a:prstGeom prst="rect">
            <a:avLst/>
          </a:prstGeom>
          <a:effectLst>
            <a:outerShdw blurRad="50800" dist="38100" dir="5400000" algn="t" rotWithShape="0">
              <a:prstClr val="black">
                <a:alpha val="40000"/>
              </a:prstClr>
            </a:outerShdw>
          </a:effectLst>
        </p:spPr>
      </p:pic>
      <p:pic>
        <p:nvPicPr>
          <p:cNvPr id="17" name="Picture 16"/>
          <p:cNvPicPr>
            <a:picLocks noChangeAspect="1"/>
          </p:cNvPicPr>
          <p:nvPr/>
        </p:nvPicPr>
        <p:blipFill>
          <a:blip r:embed="rId8"/>
          <a:stretch>
            <a:fillRect/>
          </a:stretch>
        </p:blipFill>
        <p:spPr>
          <a:xfrm>
            <a:off x="5607050" y="3648075"/>
            <a:ext cx="1219200" cy="1219200"/>
          </a:xfrm>
          <a:prstGeom prst="rect">
            <a:avLst/>
          </a:prstGeom>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9">
            <a:duotone>
              <a:schemeClr val="bg2">
                <a:shade val="45000"/>
                <a:satMod val="135000"/>
              </a:schemeClr>
              <a:prstClr val="white"/>
            </a:duotone>
          </a:blip>
          <a:stretch>
            <a:fillRect/>
          </a:stretch>
        </p:blipFill>
        <p:spPr>
          <a:xfrm>
            <a:off x="601663" y="5665788"/>
            <a:ext cx="609600" cy="609600"/>
          </a:xfrm>
          <a:prstGeom prst="rect">
            <a:avLst/>
          </a:prstGeom>
          <a:effectLst>
            <a:outerShdw blurRad="50800" dist="38100" dir="5400000" algn="t" rotWithShape="0">
              <a:prstClr val="black">
                <a:alpha val="40000"/>
              </a:prstClr>
            </a:outerShdw>
          </a:effectLst>
        </p:spPr>
      </p:pic>
      <p:pic>
        <p:nvPicPr>
          <p:cNvPr id="19" name="Picture 18"/>
          <p:cNvPicPr>
            <a:picLocks noChangeAspect="1"/>
          </p:cNvPicPr>
          <p:nvPr/>
        </p:nvPicPr>
        <p:blipFill>
          <a:blip r:embed="rId10">
            <a:duotone>
              <a:prstClr val="black"/>
              <a:schemeClr val="accent3">
                <a:lumMod val="75000"/>
                <a:tint val="45000"/>
                <a:satMod val="400000"/>
              </a:schemeClr>
            </a:duotone>
          </a:blip>
          <a:stretch>
            <a:fillRect/>
          </a:stretch>
        </p:blipFill>
        <p:spPr>
          <a:xfrm>
            <a:off x="10509250" y="4625975"/>
            <a:ext cx="1219200" cy="1219200"/>
          </a:xfrm>
          <a:prstGeom prst="rect">
            <a:avLst/>
          </a:prstGeom>
          <a:effectLst>
            <a:outerShdw blurRad="50800" dist="38100" dir="5400000" algn="t" rotWithShape="0">
              <a:prstClr val="black">
                <a:alpha val="40000"/>
              </a:prstClr>
            </a:outerShdw>
          </a:effectLst>
        </p:spPr>
      </p:pic>
      <p:pic>
        <p:nvPicPr>
          <p:cNvPr id="20" name="Picture 19"/>
          <p:cNvPicPr>
            <a:picLocks noChangeAspect="1"/>
          </p:cNvPicPr>
          <p:nvPr/>
        </p:nvPicPr>
        <p:blipFill>
          <a:blip r:embed="rId11"/>
          <a:stretch>
            <a:fillRect/>
          </a:stretch>
        </p:blipFill>
        <p:spPr>
          <a:xfrm>
            <a:off x="2989263" y="4562475"/>
            <a:ext cx="609600" cy="609600"/>
          </a:xfrm>
          <a:prstGeom prst="rect">
            <a:avLst/>
          </a:prstGeom>
          <a:effectLst>
            <a:outerShdw blurRad="50800" dist="38100" dir="5400000" algn="t" rotWithShape="0">
              <a:prstClr val="black">
                <a:alpha val="40000"/>
              </a:prstClr>
            </a:outerShdw>
          </a:effectLst>
        </p:spPr>
      </p:pic>
      <p:pic>
        <p:nvPicPr>
          <p:cNvPr id="21" name="Picture 20"/>
          <p:cNvPicPr>
            <a:picLocks noChangeAspect="1"/>
          </p:cNvPicPr>
          <p:nvPr/>
        </p:nvPicPr>
        <p:blipFill>
          <a:blip r:embed="rId12">
            <a:duotone>
              <a:schemeClr val="accent3">
                <a:shade val="45000"/>
                <a:satMod val="135000"/>
              </a:schemeClr>
              <a:prstClr val="white"/>
            </a:duotone>
          </a:blip>
          <a:stretch>
            <a:fillRect/>
          </a:stretch>
        </p:blipFill>
        <p:spPr>
          <a:xfrm>
            <a:off x="3079750" y="5000625"/>
            <a:ext cx="1219200" cy="1219200"/>
          </a:xfrm>
          <a:prstGeom prst="rect">
            <a:avLst/>
          </a:prstGeom>
          <a:effectLst>
            <a:outerShdw blurRad="50800" dist="38100" dir="5400000" algn="t" rotWithShape="0">
              <a:prstClr val="black">
                <a:alpha val="40000"/>
              </a:prstClr>
            </a:outerShdw>
          </a:effectLst>
        </p:spPr>
      </p:pic>
      <p:pic>
        <p:nvPicPr>
          <p:cNvPr id="22" name="Picture 21"/>
          <p:cNvPicPr>
            <a:picLocks noChangeAspect="1"/>
          </p:cNvPicPr>
          <p:nvPr/>
        </p:nvPicPr>
        <p:blipFill>
          <a:blip r:embed="rId13"/>
          <a:stretch>
            <a:fillRect/>
          </a:stretch>
        </p:blipFill>
        <p:spPr>
          <a:xfrm>
            <a:off x="5084763" y="4967288"/>
            <a:ext cx="1592262" cy="1592262"/>
          </a:xfrm>
          <a:prstGeom prst="rect">
            <a:avLst/>
          </a:prstGeom>
          <a:effectLst>
            <a:outerShdw blurRad="50800" dist="38100" dir="5400000" algn="t" rotWithShape="0">
              <a:prstClr val="black">
                <a:alpha val="40000"/>
              </a:prstClr>
            </a:outerShdw>
          </a:effectLst>
        </p:spPr>
      </p:pic>
      <p:pic>
        <p:nvPicPr>
          <p:cNvPr id="23" name="Picture 22"/>
          <p:cNvPicPr>
            <a:picLocks noChangeAspect="1"/>
          </p:cNvPicPr>
          <p:nvPr/>
        </p:nvPicPr>
        <p:blipFill>
          <a:blip r:embed="rId14"/>
          <a:stretch>
            <a:fillRect/>
          </a:stretch>
        </p:blipFill>
        <p:spPr>
          <a:xfrm>
            <a:off x="10167938" y="2090738"/>
            <a:ext cx="1219200" cy="1219200"/>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15"/>
          <a:stretch>
            <a:fillRect/>
          </a:stretch>
        </p:blipFill>
        <p:spPr>
          <a:xfrm>
            <a:off x="8793163" y="3603625"/>
            <a:ext cx="609600" cy="609600"/>
          </a:xfrm>
          <a:prstGeom prst="rect">
            <a:avLst/>
          </a:prstGeom>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16">
            <a:duotone>
              <a:schemeClr val="bg2">
                <a:shade val="45000"/>
                <a:satMod val="135000"/>
              </a:schemeClr>
              <a:prstClr val="white"/>
            </a:duotone>
          </a:blip>
          <a:stretch>
            <a:fillRect/>
          </a:stretch>
        </p:blipFill>
        <p:spPr>
          <a:xfrm>
            <a:off x="3776663" y="3298825"/>
            <a:ext cx="1219200" cy="1219200"/>
          </a:xfrm>
          <a:prstGeom prst="rect">
            <a:avLst/>
          </a:prstGeom>
          <a:effectLst>
            <a:outerShdw blurRad="50800" dist="38100" dir="5400000" algn="t" rotWithShape="0">
              <a:prstClr val="black">
                <a:alpha val="40000"/>
              </a:prstClr>
            </a:outerShdw>
          </a:effectLst>
        </p:spPr>
      </p:pic>
      <p:pic>
        <p:nvPicPr>
          <p:cNvPr id="26" name="Picture 25"/>
          <p:cNvPicPr>
            <a:picLocks noChangeAspect="1"/>
          </p:cNvPicPr>
          <p:nvPr/>
        </p:nvPicPr>
        <p:blipFill>
          <a:blip r:embed="rId17"/>
          <a:stretch>
            <a:fillRect/>
          </a:stretch>
        </p:blipFill>
        <p:spPr>
          <a:xfrm>
            <a:off x="7142163" y="3125788"/>
            <a:ext cx="1044575" cy="1044575"/>
          </a:xfrm>
          <a:prstGeom prst="rect">
            <a:avLst/>
          </a:prstGeom>
          <a:effectLst>
            <a:outerShdw blurRad="50800" dist="38100" dir="5400000" algn="t" rotWithShape="0">
              <a:prstClr val="black">
                <a:alpha val="40000"/>
              </a:prstClr>
            </a:outerShdw>
          </a:effectLst>
        </p:spPr>
      </p:pic>
      <p:pic>
        <p:nvPicPr>
          <p:cNvPr id="27" name="Picture 26"/>
          <p:cNvPicPr>
            <a:picLocks noChangeAspect="1"/>
          </p:cNvPicPr>
          <p:nvPr/>
        </p:nvPicPr>
        <p:blipFill>
          <a:blip r:embed="rId18">
            <a:duotone>
              <a:schemeClr val="bg2">
                <a:shade val="45000"/>
                <a:satMod val="135000"/>
              </a:schemeClr>
              <a:prstClr val="white"/>
            </a:duotone>
          </a:blip>
          <a:stretch>
            <a:fillRect/>
          </a:stretch>
        </p:blipFill>
        <p:spPr>
          <a:xfrm>
            <a:off x="6815138" y="804863"/>
            <a:ext cx="1241425" cy="1241425"/>
          </a:xfrm>
          <a:prstGeom prst="rect">
            <a:avLst/>
          </a:prstGeom>
          <a:effectLst>
            <a:outerShdw blurRad="50800" dist="38100" dir="5400000" algn="t" rotWithShape="0">
              <a:prstClr val="black">
                <a:alpha val="40000"/>
              </a:prstClr>
            </a:outerShdw>
          </a:effectLst>
        </p:spPr>
      </p:pic>
      <p:pic>
        <p:nvPicPr>
          <p:cNvPr id="28" name="Picture 27"/>
          <p:cNvPicPr>
            <a:picLocks noChangeAspect="1"/>
          </p:cNvPicPr>
          <p:nvPr/>
        </p:nvPicPr>
        <p:blipFill>
          <a:blip r:embed="rId17">
            <a:duotone>
              <a:schemeClr val="accent3">
                <a:shade val="45000"/>
                <a:satMod val="135000"/>
              </a:schemeClr>
              <a:prstClr val="white"/>
            </a:duotone>
          </a:blip>
          <a:stretch>
            <a:fillRect/>
          </a:stretch>
        </p:blipFill>
        <p:spPr>
          <a:xfrm>
            <a:off x="9934575" y="290513"/>
            <a:ext cx="1393825" cy="1393825"/>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16">
            <a:duotone>
              <a:prstClr val="black"/>
              <a:schemeClr val="accent3">
                <a:lumMod val="75000"/>
                <a:tint val="45000"/>
                <a:satMod val="400000"/>
              </a:schemeClr>
            </a:duotone>
          </a:blip>
          <a:stretch>
            <a:fillRect/>
          </a:stretch>
        </p:blipFill>
        <p:spPr>
          <a:xfrm>
            <a:off x="4938713" y="603250"/>
            <a:ext cx="969962" cy="969963"/>
          </a:xfrm>
          <a:prstGeom prst="rect">
            <a:avLst/>
          </a:prstGeom>
          <a:effectLst>
            <a:outerShdw blurRad="50800" dist="38100" dir="5400000" algn="t" rotWithShape="0">
              <a:prstClr val="black">
                <a:alpha val="40000"/>
              </a:prstClr>
            </a:outerShdw>
          </a:effectLst>
        </p:spPr>
      </p:pic>
      <p:pic>
        <p:nvPicPr>
          <p:cNvPr id="30" name="Picture 29"/>
          <p:cNvPicPr>
            <a:picLocks noChangeAspect="1"/>
          </p:cNvPicPr>
          <p:nvPr/>
        </p:nvPicPr>
        <p:blipFill>
          <a:blip r:embed="rId19">
            <a:duotone>
              <a:schemeClr val="accent3">
                <a:shade val="45000"/>
                <a:satMod val="135000"/>
              </a:schemeClr>
              <a:prstClr val="white"/>
            </a:duotone>
          </a:blip>
          <a:stretch>
            <a:fillRect/>
          </a:stretch>
        </p:blipFill>
        <p:spPr>
          <a:xfrm>
            <a:off x="3663950" y="955675"/>
            <a:ext cx="1219200" cy="1219200"/>
          </a:xfrm>
          <a:prstGeom prst="rect">
            <a:avLst/>
          </a:prstGeom>
          <a:effectLst>
            <a:outerShdw blurRad="50800" dist="38100" dir="5400000" algn="t" rotWithShape="0">
              <a:prstClr val="black">
                <a:alpha val="40000"/>
              </a:prstClr>
            </a:outerShdw>
          </a:effectLst>
        </p:spPr>
      </p:pic>
      <p:pic>
        <p:nvPicPr>
          <p:cNvPr id="31" name="Picture 30"/>
          <p:cNvPicPr>
            <a:picLocks noChangeAspect="1"/>
          </p:cNvPicPr>
          <p:nvPr/>
        </p:nvPicPr>
        <p:blipFill>
          <a:blip r:embed="rId19">
            <a:duotone>
              <a:schemeClr val="accent3">
                <a:shade val="45000"/>
                <a:satMod val="135000"/>
              </a:schemeClr>
              <a:prstClr val="white"/>
            </a:duotone>
          </a:blip>
          <a:stretch>
            <a:fillRect/>
          </a:stretch>
        </p:blipFill>
        <p:spPr>
          <a:xfrm>
            <a:off x="9663113" y="3665538"/>
            <a:ext cx="896937" cy="896937"/>
          </a:xfrm>
          <a:prstGeom prst="rect">
            <a:avLst/>
          </a:prstGeom>
          <a:effectLst>
            <a:outerShdw blurRad="50800" dist="38100" dir="5400000" algn="t" rotWithShape="0">
              <a:prstClr val="black">
                <a:alpha val="40000"/>
              </a:prstClr>
            </a:outerShdw>
          </a:effectLst>
        </p:spPr>
      </p:pic>
      <p:pic>
        <p:nvPicPr>
          <p:cNvPr id="32" name="Picture 31"/>
          <p:cNvPicPr>
            <a:picLocks noChangeAspect="1"/>
          </p:cNvPicPr>
          <p:nvPr/>
        </p:nvPicPr>
        <p:blipFill>
          <a:blip r:embed="rId10">
            <a:duotone>
              <a:prstClr val="black"/>
              <a:schemeClr val="accent3">
                <a:lumMod val="75000"/>
                <a:tint val="45000"/>
                <a:satMod val="400000"/>
              </a:schemeClr>
            </a:duotone>
          </a:blip>
          <a:stretch>
            <a:fillRect/>
          </a:stretch>
        </p:blipFill>
        <p:spPr>
          <a:xfrm>
            <a:off x="388938" y="4625975"/>
            <a:ext cx="706437" cy="706438"/>
          </a:xfrm>
          <a:prstGeom prst="rect">
            <a:avLst/>
          </a:prstGeom>
          <a:effectLst>
            <a:outerShdw blurRad="50800" dist="38100" dir="5400000" algn="t" rotWithShape="0">
              <a:prstClr val="black">
                <a:alpha val="40000"/>
              </a:prstClr>
            </a:outerShdw>
          </a:effectLst>
        </p:spPr>
      </p:pic>
      <p:pic>
        <p:nvPicPr>
          <p:cNvPr id="33" name="Picture 32"/>
          <p:cNvPicPr>
            <a:picLocks noChangeAspect="1"/>
          </p:cNvPicPr>
          <p:nvPr/>
        </p:nvPicPr>
        <p:blipFill>
          <a:blip r:embed="rId20">
            <a:duotone>
              <a:schemeClr val="bg2">
                <a:shade val="45000"/>
                <a:satMod val="135000"/>
              </a:schemeClr>
              <a:prstClr val="white"/>
            </a:duotone>
          </a:blip>
          <a:stretch>
            <a:fillRect/>
          </a:stretch>
        </p:blipFill>
        <p:spPr>
          <a:xfrm>
            <a:off x="601663" y="663575"/>
            <a:ext cx="1654175" cy="1654175"/>
          </a:xfrm>
          <a:prstGeom prst="rect">
            <a:avLst/>
          </a:prstGeom>
          <a:effectLst>
            <a:outerShdw blurRad="50800" dist="38100" dir="5400000" algn="t" rotWithShape="0">
              <a:prstClr val="black">
                <a:alpha val="40000"/>
              </a:prstClr>
            </a:outerShdw>
          </a:effectLst>
        </p:spPr>
      </p:pic>
      <p:pic>
        <p:nvPicPr>
          <p:cNvPr id="34" name="Picture 33"/>
          <p:cNvPicPr>
            <a:picLocks noChangeAspect="1"/>
          </p:cNvPicPr>
          <p:nvPr/>
        </p:nvPicPr>
        <p:blipFill>
          <a:blip r:embed="rId2"/>
          <a:stretch>
            <a:fillRect/>
          </a:stretch>
        </p:blipFill>
        <p:spPr>
          <a:xfrm>
            <a:off x="2489200" y="103188"/>
            <a:ext cx="1219200" cy="121920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0762" y="259109"/>
            <a:ext cx="10515600" cy="1335088"/>
          </a:xfrm>
          <a:effectLst>
            <a:outerShdw blurRad="50800" dist="38100" dir="2700000" algn="tl" rotWithShape="0">
              <a:prstClr val="black">
                <a:alpha val="40000"/>
              </a:prstClr>
            </a:outerShdw>
          </a:effectLst>
        </p:spPr>
        <p:txBody>
          <a:bodyPr rtlCol="0">
            <a:normAutofit fontScale="90000"/>
          </a:bodyPr>
          <a:lstStyle/>
          <a:p>
            <a:pPr algn="ctr" fontAlgn="auto">
              <a:spcAft>
                <a:spcPts val="0"/>
              </a:spcAft>
              <a:defRPr/>
            </a:pPr>
            <a:r>
              <a:rPr lang="en-US" sz="4800" dirty="0" smtClean="0">
                <a:solidFill>
                  <a:schemeClr val="accent1">
                    <a:lumMod val="50000"/>
                  </a:schemeClr>
                </a:solidFill>
              </a:rPr>
              <a:t>For this presentation you will find</a:t>
            </a:r>
            <a:br>
              <a:rPr lang="en-US" sz="4800" dirty="0" smtClean="0">
                <a:solidFill>
                  <a:schemeClr val="accent1">
                    <a:lumMod val="50000"/>
                  </a:schemeClr>
                </a:solidFill>
              </a:rPr>
            </a:br>
            <a:r>
              <a:rPr lang="en-US" sz="4800" dirty="0" smtClean="0">
                <a:solidFill>
                  <a:schemeClr val="accent1">
                    <a:lumMod val="50000"/>
                  </a:schemeClr>
                </a:solidFill>
              </a:rPr>
              <a:t>the guides as follows:</a:t>
            </a:r>
            <a:endParaRPr lang="en-US" sz="4800" dirty="0">
              <a:solidFill>
                <a:schemeClr val="accent1">
                  <a:lumMod val="50000"/>
                </a:schemeClr>
              </a:solidFill>
            </a:endParaRPr>
          </a:p>
        </p:txBody>
      </p:sp>
      <p:sp>
        <p:nvSpPr>
          <p:cNvPr id="38" name="Title 5"/>
          <p:cNvSpPr txBox="1">
            <a:spLocks/>
          </p:cNvSpPr>
          <p:nvPr/>
        </p:nvSpPr>
        <p:spPr bwMode="auto">
          <a:xfrm>
            <a:off x="1122432" y="1703836"/>
            <a:ext cx="3489325" cy="7659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fontAlgn="base">
              <a:lnSpc>
                <a:spcPct val="90000"/>
              </a:lnSpc>
              <a:spcBef>
                <a:spcPct val="0"/>
              </a:spcBef>
              <a:spcAft>
                <a:spcPct val="0"/>
              </a:spcAft>
              <a:defRPr sz="5400" b="1" kern="1200">
                <a:solidFill>
                  <a:schemeClr val="tx1"/>
                </a:solidFill>
                <a:latin typeface="Gill Sans MT" panose="020B0502020104020203"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US" sz="4800" dirty="0" smtClean="0">
                <a:solidFill>
                  <a:schemeClr val="accent1">
                    <a:lumMod val="50000"/>
                  </a:schemeClr>
                </a:solidFill>
              </a:rPr>
              <a:t>Mobile app</a:t>
            </a:r>
            <a:endParaRPr lang="en-US" sz="4800" dirty="0">
              <a:solidFill>
                <a:schemeClr val="accent1">
                  <a:lumMod val="50000"/>
                </a:schemeClr>
              </a:solidFill>
            </a:endParaRPr>
          </a:p>
        </p:txBody>
      </p:sp>
      <p:sp>
        <p:nvSpPr>
          <p:cNvPr id="39" name="Title 5"/>
          <p:cNvSpPr txBox="1">
            <a:spLocks/>
          </p:cNvSpPr>
          <p:nvPr/>
        </p:nvSpPr>
        <p:spPr bwMode="auto">
          <a:xfrm>
            <a:off x="6800988" y="1715452"/>
            <a:ext cx="4291081" cy="7659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fontAlgn="base">
              <a:lnSpc>
                <a:spcPct val="90000"/>
              </a:lnSpc>
              <a:spcBef>
                <a:spcPct val="0"/>
              </a:spcBef>
              <a:spcAft>
                <a:spcPct val="0"/>
              </a:spcAft>
              <a:defRPr sz="5400" b="1" kern="1200">
                <a:solidFill>
                  <a:schemeClr val="tx1"/>
                </a:solidFill>
                <a:latin typeface="Gill Sans MT" panose="020B0502020104020203"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US" sz="4800" dirty="0" smtClean="0">
                <a:solidFill>
                  <a:schemeClr val="accent1">
                    <a:lumMod val="50000"/>
                  </a:schemeClr>
                </a:solidFill>
              </a:rPr>
              <a:t>Computer app</a:t>
            </a:r>
            <a:endParaRPr lang="en-US" sz="4800" dirty="0">
              <a:solidFill>
                <a:schemeClr val="accent1">
                  <a:lumMod val="50000"/>
                </a:schemeClr>
              </a:solidFill>
            </a:endParaRPr>
          </a:p>
        </p:txBody>
      </p:sp>
      <p:sp>
        <p:nvSpPr>
          <p:cNvPr id="40" name="Title 5"/>
          <p:cNvSpPr txBox="1">
            <a:spLocks/>
          </p:cNvSpPr>
          <p:nvPr/>
        </p:nvSpPr>
        <p:spPr bwMode="auto">
          <a:xfrm>
            <a:off x="6800988" y="5412098"/>
            <a:ext cx="4291081" cy="7659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fontAlgn="base">
              <a:lnSpc>
                <a:spcPct val="90000"/>
              </a:lnSpc>
              <a:spcBef>
                <a:spcPct val="0"/>
              </a:spcBef>
              <a:spcAft>
                <a:spcPct val="0"/>
              </a:spcAft>
              <a:defRPr sz="5400" b="1" kern="1200">
                <a:solidFill>
                  <a:schemeClr val="tx1"/>
                </a:solidFill>
                <a:latin typeface="Gill Sans MT" panose="020B0502020104020203"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US" sz="4800" dirty="0" smtClean="0">
                <a:solidFill>
                  <a:schemeClr val="accent1">
                    <a:lumMod val="50000"/>
                  </a:schemeClr>
                </a:solidFill>
              </a:rPr>
              <a:t>On the right</a:t>
            </a:r>
            <a:endParaRPr lang="en-US" sz="4800" dirty="0">
              <a:solidFill>
                <a:schemeClr val="accent1">
                  <a:lumMod val="50000"/>
                </a:schemeClr>
              </a:solidFill>
            </a:endParaRPr>
          </a:p>
        </p:txBody>
      </p:sp>
      <p:sp>
        <p:nvSpPr>
          <p:cNvPr id="41" name="Title 5"/>
          <p:cNvSpPr txBox="1">
            <a:spLocks/>
          </p:cNvSpPr>
          <p:nvPr/>
        </p:nvSpPr>
        <p:spPr bwMode="auto">
          <a:xfrm>
            <a:off x="721553" y="5412098"/>
            <a:ext cx="4291081" cy="7659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fontAlgn="base">
              <a:lnSpc>
                <a:spcPct val="90000"/>
              </a:lnSpc>
              <a:spcBef>
                <a:spcPct val="0"/>
              </a:spcBef>
              <a:spcAft>
                <a:spcPct val="0"/>
              </a:spcAft>
              <a:defRPr sz="5400" b="1" kern="1200">
                <a:solidFill>
                  <a:schemeClr val="tx1"/>
                </a:solidFill>
                <a:latin typeface="Gill Sans MT" panose="020B0502020104020203"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US" sz="4800" dirty="0" smtClean="0">
                <a:solidFill>
                  <a:schemeClr val="accent1">
                    <a:lumMod val="50000"/>
                  </a:schemeClr>
                </a:solidFill>
              </a:rPr>
              <a:t>On the left</a:t>
            </a:r>
            <a:endParaRPr lang="en-US" sz="4800" dirty="0">
              <a:solidFill>
                <a:schemeClr val="accent1">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893" y="2787995"/>
            <a:ext cx="2438400" cy="2438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096" y="2719923"/>
            <a:ext cx="2438400" cy="2438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899" y="2620410"/>
            <a:ext cx="2438400" cy="2438400"/>
          </a:xfrm>
          <a:prstGeom prst="rect">
            <a:avLst/>
          </a:prstGeom>
        </p:spPr>
      </p:pic>
    </p:spTree>
    <p:extLst>
      <p:ext uri="{BB962C8B-B14F-4D97-AF65-F5344CB8AC3E}">
        <p14:creationId xmlns:p14="http://schemas.microsoft.com/office/powerpoint/2010/main" val="25115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710096" y="141977"/>
            <a:ext cx="10515600" cy="1325562"/>
          </a:xfrm>
        </p:spPr>
        <p:txBody>
          <a:bodyPr/>
          <a:lstStyle/>
          <a:p>
            <a:r>
              <a:rPr lang="en-US" altLang="en-US" dirty="0" smtClean="0"/>
              <a:t>Install the Communicator App.</a:t>
            </a:r>
          </a:p>
        </p:txBody>
      </p:sp>
      <p:pic>
        <p:nvPicPr>
          <p:cNvPr id="3" name="Picture 2"/>
          <p:cNvPicPr>
            <a:picLocks noChangeAspect="1"/>
          </p:cNvPicPr>
          <p:nvPr/>
        </p:nvPicPr>
        <p:blipFill rotWithShape="1">
          <a:blip r:embed="rId2"/>
          <a:srcRect l="17796" t="32794" r="39868" b="36935"/>
          <a:stretch/>
        </p:blipFill>
        <p:spPr>
          <a:xfrm>
            <a:off x="334963" y="3371850"/>
            <a:ext cx="4221162" cy="1695450"/>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
        <p:nvSpPr>
          <p:cNvPr id="8" name="TextBox 7"/>
          <p:cNvSpPr txBox="1"/>
          <p:nvPr/>
        </p:nvSpPr>
        <p:spPr>
          <a:xfrm>
            <a:off x="587713" y="1342179"/>
            <a:ext cx="4265612" cy="319192"/>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ZA" dirty="0"/>
              <a:t>Search for ‘</a:t>
            </a:r>
            <a:r>
              <a:rPr lang="en-ZA" b="1" i="1" dirty="0"/>
              <a:t>D6 </a:t>
            </a:r>
            <a:r>
              <a:rPr lang="en-ZA" b="1" i="1" dirty="0" smtClean="0"/>
              <a:t>School Communicator</a:t>
            </a:r>
            <a:r>
              <a:rPr lang="en-ZA" dirty="0"/>
              <a:t>’ in your app store.</a:t>
            </a:r>
            <a:endParaRPr lang="en-GB" dirty="0"/>
          </a:p>
        </p:txBody>
      </p:sp>
      <p:sp>
        <p:nvSpPr>
          <p:cNvPr id="22" name="TextBox 21"/>
          <p:cNvSpPr txBox="1"/>
          <p:nvPr/>
        </p:nvSpPr>
        <p:spPr>
          <a:xfrm>
            <a:off x="2898775" y="3963988"/>
            <a:ext cx="2319338" cy="307975"/>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ZA" dirty="0"/>
              <a:t>Install the App as per normal.</a:t>
            </a:r>
            <a:endParaRPr lang="en-GB" dirty="0"/>
          </a:p>
        </p:txBody>
      </p:sp>
      <p:sp>
        <p:nvSpPr>
          <p:cNvPr id="24" name="Flowchart: Connector 23"/>
          <p:cNvSpPr/>
          <p:nvPr/>
        </p:nvSpPr>
        <p:spPr>
          <a:xfrm>
            <a:off x="268625" y="1083417"/>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25" name="Flowchart: Connector 24"/>
          <p:cNvSpPr/>
          <p:nvPr/>
        </p:nvSpPr>
        <p:spPr>
          <a:xfrm>
            <a:off x="2617788" y="3675063"/>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26" name="Flowchart: Connector 25"/>
          <p:cNvSpPr/>
          <p:nvPr/>
        </p:nvSpPr>
        <p:spPr>
          <a:xfrm>
            <a:off x="1357313" y="4335463"/>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pic>
        <p:nvPicPr>
          <p:cNvPr id="2" name="Picture 1"/>
          <p:cNvPicPr>
            <a:picLocks noChangeAspect="1"/>
          </p:cNvPicPr>
          <p:nvPr/>
        </p:nvPicPr>
        <p:blipFill rotWithShape="1">
          <a:blip r:embed="rId3"/>
          <a:srcRect l="13309" t="20294" r="51722" b="31814"/>
          <a:stretch/>
        </p:blipFill>
        <p:spPr>
          <a:xfrm>
            <a:off x="2427288" y="1654175"/>
            <a:ext cx="2563812" cy="1974850"/>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
        <p:nvSpPr>
          <p:cNvPr id="30" name="TextBox 29"/>
          <p:cNvSpPr txBox="1"/>
          <p:nvPr/>
        </p:nvSpPr>
        <p:spPr>
          <a:xfrm>
            <a:off x="7415213" y="1111250"/>
            <a:ext cx="1982787" cy="307975"/>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ZA" dirty="0" smtClean="0"/>
              <a:t>Visit </a:t>
            </a:r>
            <a:r>
              <a:rPr lang="en-ZA" b="1" dirty="0" smtClean="0"/>
              <a:t>www.six-delta.com</a:t>
            </a:r>
            <a:endParaRPr lang="en-GB" b="1" dirty="0"/>
          </a:p>
        </p:txBody>
      </p:sp>
      <p:sp>
        <p:nvSpPr>
          <p:cNvPr id="37" name="TextBox 36"/>
          <p:cNvSpPr txBox="1"/>
          <p:nvPr/>
        </p:nvSpPr>
        <p:spPr>
          <a:xfrm>
            <a:off x="7580313" y="5413375"/>
            <a:ext cx="2147887" cy="590550"/>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lgn="l" eaLnBrk="1" fontAlgn="auto" hangingPunct="1">
              <a:spcBef>
                <a:spcPts val="0"/>
              </a:spcBef>
              <a:spcAft>
                <a:spcPts val="0"/>
              </a:spcAft>
              <a:buFont typeface="+mj-lt"/>
              <a:buAutoNum type="arabicPeriod"/>
              <a:defRPr/>
            </a:pPr>
            <a:r>
              <a:rPr lang="en-ZA" dirty="0"/>
              <a:t>Register your details.</a:t>
            </a:r>
          </a:p>
          <a:p>
            <a:pPr marL="342900" indent="-342900" algn="l" eaLnBrk="1" fontAlgn="auto" hangingPunct="1">
              <a:spcBef>
                <a:spcPts val="0"/>
              </a:spcBef>
              <a:spcAft>
                <a:spcPts val="0"/>
              </a:spcAft>
              <a:buFont typeface="+mj-lt"/>
              <a:buAutoNum type="arabicPeriod"/>
              <a:defRPr/>
            </a:pPr>
            <a:r>
              <a:rPr lang="en-ZA" dirty="0" smtClean="0"/>
              <a:t>Allow to update.</a:t>
            </a:r>
            <a:endParaRPr lang="en-GB" dirty="0"/>
          </a:p>
        </p:txBody>
      </p:sp>
      <p:sp>
        <p:nvSpPr>
          <p:cNvPr id="38" name="TextBox 37"/>
          <p:cNvSpPr txBox="1"/>
          <p:nvPr/>
        </p:nvSpPr>
        <p:spPr>
          <a:xfrm>
            <a:off x="1692275" y="5691188"/>
            <a:ext cx="2317750" cy="688975"/>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ZA" dirty="0" smtClean="0"/>
              <a:t>Recommend install the mobile app</a:t>
            </a:r>
          </a:p>
          <a:p>
            <a:pPr eaLnBrk="1" fontAlgn="auto" hangingPunct="1">
              <a:spcBef>
                <a:spcPts val="0"/>
              </a:spcBef>
              <a:spcAft>
                <a:spcPts val="0"/>
              </a:spcAft>
              <a:defRPr/>
            </a:pPr>
            <a:r>
              <a:rPr lang="en-ZA" dirty="0" smtClean="0"/>
              <a:t>over a Wi-Fi connection.</a:t>
            </a:r>
            <a:endParaRPr lang="en-GB" dirty="0"/>
          </a:p>
        </p:txBody>
      </p:sp>
      <p:pic>
        <p:nvPicPr>
          <p:cNvPr id="14" name="Picture 13"/>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08774" y="5423956"/>
            <a:ext cx="851971" cy="851971"/>
          </a:xfrm>
          <a:prstGeom prst="rect">
            <a:avLst/>
          </a:prstGeom>
        </p:spPr>
      </p:pic>
      <p:sp>
        <p:nvSpPr>
          <p:cNvPr id="39" name="Flowchart: Connector 38"/>
          <p:cNvSpPr/>
          <p:nvPr/>
        </p:nvSpPr>
        <p:spPr>
          <a:xfrm>
            <a:off x="1366838" y="5565775"/>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a:t>
            </a:r>
          </a:p>
        </p:txBody>
      </p:sp>
      <p:sp>
        <p:nvSpPr>
          <p:cNvPr id="41" name="Flowchart: Connector 40"/>
          <p:cNvSpPr/>
          <p:nvPr/>
        </p:nvSpPr>
        <p:spPr>
          <a:xfrm>
            <a:off x="7242175" y="523398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42" name="Flowchart: Connector 41"/>
          <p:cNvSpPr/>
          <p:nvPr/>
        </p:nvSpPr>
        <p:spPr>
          <a:xfrm>
            <a:off x="7089775" y="852488"/>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pic>
        <p:nvPicPr>
          <p:cNvPr id="6167"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1850" y="77788"/>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6"/>
          <a:stretch>
            <a:fillRect/>
          </a:stretch>
        </p:blipFill>
        <p:spPr>
          <a:xfrm>
            <a:off x="6373813" y="2020199"/>
            <a:ext cx="3614400" cy="3150111"/>
          </a:xfrm>
          <a:prstGeom prst="rect">
            <a:avLst/>
          </a:prstGeom>
        </p:spPr>
      </p:pic>
      <p:sp>
        <p:nvSpPr>
          <p:cNvPr id="32" name="TextBox 31"/>
          <p:cNvSpPr txBox="1"/>
          <p:nvPr/>
        </p:nvSpPr>
        <p:spPr>
          <a:xfrm>
            <a:off x="7699375" y="1765225"/>
            <a:ext cx="2624137" cy="1104900"/>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lgn="l" eaLnBrk="1" fontAlgn="auto" hangingPunct="1">
              <a:spcBef>
                <a:spcPts val="0"/>
              </a:spcBef>
              <a:spcAft>
                <a:spcPts val="0"/>
              </a:spcAft>
              <a:buFont typeface="+mj-lt"/>
              <a:buAutoNum type="arabicPeriod"/>
              <a:defRPr/>
            </a:pPr>
            <a:r>
              <a:rPr lang="en-ZA" dirty="0" smtClean="0"/>
              <a:t>Select School Downloads.</a:t>
            </a:r>
          </a:p>
          <a:p>
            <a:pPr marL="342900" indent="-342900" algn="l" eaLnBrk="1" fontAlgn="auto" hangingPunct="1">
              <a:spcBef>
                <a:spcPts val="0"/>
              </a:spcBef>
              <a:spcAft>
                <a:spcPts val="0"/>
              </a:spcAft>
              <a:buFont typeface="+mj-lt"/>
              <a:buAutoNum type="arabicPeriod"/>
              <a:defRPr/>
            </a:pPr>
            <a:r>
              <a:rPr lang="en-ZA" dirty="0" smtClean="0"/>
              <a:t>Select your School.</a:t>
            </a:r>
          </a:p>
          <a:p>
            <a:pPr marL="342900" indent="-342900" algn="l" eaLnBrk="1" fontAlgn="auto" hangingPunct="1">
              <a:spcBef>
                <a:spcPts val="0"/>
              </a:spcBef>
              <a:spcAft>
                <a:spcPts val="0"/>
              </a:spcAft>
              <a:buFont typeface="+mj-lt"/>
              <a:buAutoNum type="arabicPeriod"/>
              <a:defRPr/>
            </a:pPr>
            <a:r>
              <a:rPr lang="en-ZA" dirty="0" smtClean="0"/>
              <a:t>Click on Mac or Windows.</a:t>
            </a:r>
          </a:p>
          <a:p>
            <a:pPr marL="342900" indent="-342900" algn="l" eaLnBrk="1" fontAlgn="auto" hangingPunct="1">
              <a:spcBef>
                <a:spcPts val="0"/>
              </a:spcBef>
              <a:spcAft>
                <a:spcPts val="0"/>
              </a:spcAft>
              <a:buFont typeface="+mj-lt"/>
              <a:buAutoNum type="arabicPeriod"/>
              <a:defRPr/>
            </a:pPr>
            <a:r>
              <a:rPr lang="en-ZA" dirty="0" smtClean="0"/>
              <a:t>Confirm download.</a:t>
            </a:r>
          </a:p>
          <a:p>
            <a:pPr marL="342900" indent="-342900" algn="l" eaLnBrk="1" fontAlgn="auto" hangingPunct="1">
              <a:spcBef>
                <a:spcPts val="0"/>
              </a:spcBef>
              <a:spcAft>
                <a:spcPts val="0"/>
              </a:spcAft>
              <a:buFont typeface="+mj-lt"/>
              <a:buAutoNum type="arabicPeriod"/>
              <a:defRPr/>
            </a:pPr>
            <a:r>
              <a:rPr lang="en-ZA" dirty="0" smtClean="0"/>
              <a:t>Allow installer to Run.</a:t>
            </a:r>
            <a:endParaRPr lang="en-GB" dirty="0"/>
          </a:p>
        </p:txBody>
      </p:sp>
      <p:sp>
        <p:nvSpPr>
          <p:cNvPr id="40" name="Flowchart: Connector 39"/>
          <p:cNvSpPr/>
          <p:nvPr/>
        </p:nvSpPr>
        <p:spPr>
          <a:xfrm>
            <a:off x="7318375" y="1581011"/>
            <a:ext cx="457200" cy="43815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pic>
        <p:nvPicPr>
          <p:cNvPr id="5" name="Picture 4"/>
          <p:cNvPicPr>
            <a:picLocks noChangeAspect="1"/>
          </p:cNvPicPr>
          <p:nvPr/>
        </p:nvPicPr>
        <p:blipFill rotWithShape="1">
          <a:blip r:embed="rId7"/>
          <a:srcRect l="18018" t="34284" r="68232" b="41078"/>
          <a:stretch/>
        </p:blipFill>
        <p:spPr>
          <a:xfrm>
            <a:off x="530260" y="3572262"/>
            <a:ext cx="1347565" cy="1357547"/>
          </a:xfrm>
          <a:prstGeom prst="rect">
            <a:avLst/>
          </a:prstGeom>
        </p:spPr>
      </p:pic>
      <p:pic>
        <p:nvPicPr>
          <p:cNvPr id="27" name="Picture 26"/>
          <p:cNvPicPr>
            <a:picLocks noChangeAspect="1"/>
          </p:cNvPicPr>
          <p:nvPr/>
        </p:nvPicPr>
        <p:blipFill rotWithShape="1">
          <a:blip r:embed="rId7"/>
          <a:srcRect l="18018" t="34284" r="68232" b="41078"/>
          <a:stretch/>
        </p:blipFill>
        <p:spPr>
          <a:xfrm>
            <a:off x="2607133" y="2586467"/>
            <a:ext cx="1018347" cy="1025890"/>
          </a:xfrm>
          <a:prstGeom prst="rect">
            <a:avLst/>
          </a:prstGeom>
        </p:spPr>
      </p:pic>
      <p:pic>
        <p:nvPicPr>
          <p:cNvPr id="7" name="Picture 6"/>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16708" y="2762444"/>
            <a:ext cx="709612" cy="709612"/>
          </a:xfrm>
          <a:prstGeom prst="rect">
            <a:avLst/>
          </a:prstGeom>
          <a:effectLst/>
        </p:spPr>
      </p:pic>
      <p:sp>
        <p:nvSpPr>
          <p:cNvPr id="9" name="TextBox 8"/>
          <p:cNvSpPr txBox="1"/>
          <p:nvPr/>
        </p:nvSpPr>
        <p:spPr>
          <a:xfrm>
            <a:off x="1706563" y="4603750"/>
            <a:ext cx="2384425" cy="839788"/>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lgn="l" eaLnBrk="1" fontAlgn="auto" hangingPunct="1">
              <a:spcBef>
                <a:spcPts val="0"/>
              </a:spcBef>
              <a:spcAft>
                <a:spcPts val="0"/>
              </a:spcAft>
              <a:buFont typeface="+mj-lt"/>
              <a:buAutoNum type="arabicPeriod"/>
              <a:defRPr/>
            </a:pPr>
            <a:r>
              <a:rPr lang="en-ZA" dirty="0"/>
              <a:t>Register your details.</a:t>
            </a:r>
          </a:p>
          <a:p>
            <a:pPr marL="342900" indent="-342900" algn="l" eaLnBrk="1" fontAlgn="auto" hangingPunct="1">
              <a:spcBef>
                <a:spcPts val="0"/>
              </a:spcBef>
              <a:spcAft>
                <a:spcPts val="0"/>
              </a:spcAft>
              <a:buFont typeface="+mj-lt"/>
              <a:buAutoNum type="arabicPeriod"/>
              <a:defRPr/>
            </a:pPr>
            <a:r>
              <a:rPr lang="en-ZA" dirty="0"/>
              <a:t>Select ‘Middle East’.</a:t>
            </a:r>
          </a:p>
          <a:p>
            <a:pPr marL="342900" indent="-342900" algn="l" eaLnBrk="1" fontAlgn="auto" hangingPunct="1">
              <a:spcBef>
                <a:spcPts val="0"/>
              </a:spcBef>
              <a:spcAft>
                <a:spcPts val="0"/>
              </a:spcAft>
              <a:buFont typeface="+mj-lt"/>
              <a:buAutoNum type="arabicPeriod"/>
              <a:defRPr/>
            </a:pPr>
            <a:r>
              <a:rPr lang="en-ZA" dirty="0"/>
              <a:t>Select your School</a:t>
            </a:r>
            <a:r>
              <a:rPr lang="en-ZA" dirty="0" smtClean="0"/>
              <a:t>.</a:t>
            </a:r>
          </a:p>
          <a:p>
            <a:pPr marL="342900" indent="-342900" algn="l" eaLnBrk="1" fontAlgn="auto" hangingPunct="1">
              <a:spcBef>
                <a:spcPts val="0"/>
              </a:spcBef>
              <a:spcAft>
                <a:spcPts val="0"/>
              </a:spcAft>
              <a:buFont typeface="+mj-lt"/>
              <a:buAutoNum type="arabicPeriod"/>
              <a:defRPr/>
            </a:pPr>
            <a:r>
              <a:rPr lang="en-ZA" dirty="0" smtClean="0"/>
              <a:t>Allow to update.</a:t>
            </a:r>
            <a:endParaRPr lang="en-GB" dirty="0"/>
          </a:p>
        </p:txBody>
      </p:sp>
      <p:sp>
        <p:nvSpPr>
          <p:cNvPr id="28" name="Flowchart: Connector 27"/>
          <p:cNvSpPr/>
          <p:nvPr/>
        </p:nvSpPr>
        <p:spPr>
          <a:xfrm>
            <a:off x="1346201" y="4396582"/>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7913" y="1989138"/>
            <a:ext cx="2025000" cy="360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38" y="1973488"/>
            <a:ext cx="2025000" cy="3600000"/>
          </a:xfrm>
          <a:prstGeom prst="rect">
            <a:avLst/>
          </a:prstGeom>
        </p:spPr>
      </p:pic>
      <p:sp>
        <p:nvSpPr>
          <p:cNvPr id="7170" name="Title 3"/>
          <p:cNvSpPr>
            <a:spLocks noGrp="1"/>
          </p:cNvSpPr>
          <p:nvPr>
            <p:ph type="title"/>
          </p:nvPr>
        </p:nvSpPr>
        <p:spPr>
          <a:xfrm>
            <a:off x="736600" y="155229"/>
            <a:ext cx="10515600" cy="1325562"/>
          </a:xfrm>
        </p:spPr>
        <p:txBody>
          <a:bodyPr/>
          <a:lstStyle/>
          <a:p>
            <a:r>
              <a:rPr lang="en-US" altLang="en-US" dirty="0" smtClean="0"/>
              <a:t>Use the menu button to view the full</a:t>
            </a:r>
            <a:br>
              <a:rPr lang="en-US" altLang="en-US" dirty="0" smtClean="0"/>
            </a:br>
            <a:r>
              <a:rPr lang="en-US" altLang="en-US" dirty="0" smtClean="0"/>
              <a:t>menu on the MOBILE app.</a:t>
            </a:r>
          </a:p>
        </p:txBody>
      </p:sp>
      <p:pic>
        <p:nvPicPr>
          <p:cNvPr id="7171" name="Picture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163513"/>
            <a:ext cx="820737"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Left Arrow Callout 27"/>
          <p:cNvSpPr/>
          <p:nvPr/>
        </p:nvSpPr>
        <p:spPr>
          <a:xfrm flipH="1">
            <a:off x="1519888" y="1973488"/>
            <a:ext cx="1581150" cy="574675"/>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Menu Drawer</a:t>
            </a:r>
            <a:endParaRPr lang="en-GB" sz="1400" dirty="0"/>
          </a:p>
        </p:txBody>
      </p:sp>
      <p:sp>
        <p:nvSpPr>
          <p:cNvPr id="35" name="&quot;No&quot; Symbol 34"/>
          <p:cNvSpPr/>
          <p:nvPr/>
        </p:nvSpPr>
        <p:spPr>
          <a:xfrm>
            <a:off x="10980738" y="5711825"/>
            <a:ext cx="931862" cy="796925"/>
          </a:xfrm>
          <a:prstGeom prst="noSmoking">
            <a:avLst>
              <a:gd name="adj" fmla="val 4175"/>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21" name="Striped Right Arrow 20"/>
          <p:cNvSpPr/>
          <p:nvPr/>
        </p:nvSpPr>
        <p:spPr>
          <a:xfrm>
            <a:off x="4710113" y="3773488"/>
            <a:ext cx="1863725" cy="615950"/>
          </a:xfrm>
          <a:prstGeom prst="striped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endParaRPr lang="en-GB"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2460625"/>
            <a:ext cx="10515600" cy="2852738"/>
          </a:xfrm>
          <a:effectLst>
            <a:outerShdw blurRad="50800" dist="38100" dir="2700000" algn="tl" rotWithShape="0">
              <a:prstClr val="black">
                <a:alpha val="40000"/>
              </a:prstClr>
            </a:outerShdw>
          </a:effectLst>
        </p:spPr>
        <p:txBody>
          <a:bodyPr rtlCol="0">
            <a:normAutofit fontScale="90000"/>
          </a:bodyPr>
          <a:lstStyle/>
          <a:p>
            <a:pPr fontAlgn="auto">
              <a:spcAft>
                <a:spcPts val="0"/>
              </a:spcAft>
              <a:defRPr/>
            </a:pPr>
            <a:r>
              <a:rPr lang="en-US" dirty="0" smtClean="0">
                <a:solidFill>
                  <a:schemeClr val="accent1">
                    <a:lumMod val="50000"/>
                  </a:schemeClr>
                </a:solidFill>
              </a:rPr>
              <a:t>Please note that NO data entered by Parents or the School in to the School Communicator system will ever be sold to 3</a:t>
            </a:r>
            <a:r>
              <a:rPr lang="en-US" baseline="30000" dirty="0" smtClean="0">
                <a:solidFill>
                  <a:schemeClr val="accent1">
                    <a:lumMod val="50000"/>
                  </a:schemeClr>
                </a:solidFill>
              </a:rPr>
              <a:t>rd</a:t>
            </a:r>
            <a:r>
              <a:rPr lang="en-US" dirty="0" smtClean="0">
                <a:solidFill>
                  <a:schemeClr val="accent1">
                    <a:lumMod val="50000"/>
                  </a:schemeClr>
                </a:solidFill>
              </a:rPr>
              <a:t> parties.</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All data is stored securely on the D6 Servers.</a:t>
            </a:r>
            <a:endParaRPr lang="en-US" dirty="0">
              <a:solidFill>
                <a:schemeClr val="accent1">
                  <a:lumMod val="50000"/>
                </a:schemeClr>
              </a:solidFill>
            </a:endParaRPr>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1513" y="441960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3" y="1633538"/>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20" y="2131375"/>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908" y="1641889"/>
            <a:ext cx="2025000" cy="3600000"/>
          </a:xfrm>
          <a:prstGeom prst="rect">
            <a:avLst/>
          </a:prstGeom>
          <a:ln w="28575">
            <a:solidFill>
              <a:schemeClr val="accent1">
                <a:lumMod val="50000"/>
              </a:schemeClr>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736600" y="155229"/>
            <a:ext cx="10515600" cy="1325562"/>
          </a:xfrm>
        </p:spPr>
        <p:txBody>
          <a:bodyPr rtlCol="0">
            <a:normAutofit fontScale="90000"/>
          </a:bodyPr>
          <a:lstStyle/>
          <a:p>
            <a:pPr fontAlgn="auto">
              <a:spcAft>
                <a:spcPts val="0"/>
              </a:spcAft>
              <a:defRPr/>
            </a:pPr>
            <a:r>
              <a:rPr lang="en-US" dirty="0" smtClean="0"/>
              <a:t>Once installed click or tap on </a:t>
            </a:r>
            <a:r>
              <a:rPr lang="en-US" dirty="0" err="1" smtClean="0"/>
              <a:t>Personalise</a:t>
            </a:r>
            <a:r>
              <a:rPr lang="en-US" dirty="0" smtClean="0"/>
              <a:t/>
            </a:r>
            <a:br>
              <a:rPr lang="en-US" dirty="0" smtClean="0"/>
            </a:br>
            <a:r>
              <a:rPr lang="en-US" dirty="0" smtClean="0"/>
              <a:t>to filter your CONTENT (Channels) feed.</a:t>
            </a:r>
            <a:endParaRPr lang="en-US" dirty="0"/>
          </a:p>
        </p:txBody>
      </p:sp>
      <p:sp>
        <p:nvSpPr>
          <p:cNvPr id="7" name="Flowchart: Connector 6"/>
          <p:cNvSpPr/>
          <p:nvPr/>
        </p:nvSpPr>
        <p:spPr>
          <a:xfrm>
            <a:off x="39461" y="4435476"/>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2" name="TextBox 11"/>
          <p:cNvSpPr txBox="1"/>
          <p:nvPr/>
        </p:nvSpPr>
        <p:spPr>
          <a:xfrm>
            <a:off x="2863850" y="5983288"/>
            <a:ext cx="6105525" cy="433387"/>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eaLnBrk="1" fontAlgn="auto" hangingPunct="1">
              <a:spcBef>
                <a:spcPts val="0"/>
              </a:spcBef>
              <a:spcAft>
                <a:spcPts val="0"/>
              </a:spcAft>
              <a:defRPr sz="1400"/>
            </a:lvl1pPr>
          </a:lstStyle>
          <a:p>
            <a:r>
              <a:rPr lang="en-ZA" sz="1800" dirty="0"/>
              <a:t>CHANNELS filter content for NEWS, CALENDAR &amp; RESOURCES.</a:t>
            </a:r>
          </a:p>
        </p:txBody>
      </p:sp>
      <p:pic>
        <p:nvPicPr>
          <p:cNvPr id="922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625" y="1725613"/>
            <a:ext cx="5759450" cy="359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Left Arrow Callout 14"/>
          <p:cNvSpPr/>
          <p:nvPr/>
        </p:nvSpPr>
        <p:spPr>
          <a:xfrm>
            <a:off x="7199313" y="2725738"/>
            <a:ext cx="1897062" cy="725487"/>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Deselect as needed.</a:t>
            </a:r>
            <a:endParaRPr lang="en-GB" sz="1400" dirty="0"/>
          </a:p>
        </p:txBody>
      </p:sp>
      <p:sp>
        <p:nvSpPr>
          <p:cNvPr id="16" name="Down Arrow Callout 15"/>
          <p:cNvSpPr/>
          <p:nvPr/>
        </p:nvSpPr>
        <p:spPr>
          <a:xfrm>
            <a:off x="7910513" y="4044950"/>
            <a:ext cx="1298575" cy="925513"/>
          </a:xfrm>
          <a:prstGeom prst="down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Click on Save when done.</a:t>
            </a:r>
            <a:endParaRPr lang="en-GB" sz="1400" dirty="0"/>
          </a:p>
        </p:txBody>
      </p:sp>
      <p:sp>
        <p:nvSpPr>
          <p:cNvPr id="17" name="Flowchart: Connector 16"/>
          <p:cNvSpPr/>
          <p:nvPr/>
        </p:nvSpPr>
        <p:spPr>
          <a:xfrm>
            <a:off x="11572875" y="404495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1</a:t>
            </a:r>
          </a:p>
        </p:txBody>
      </p:sp>
      <p:sp>
        <p:nvSpPr>
          <p:cNvPr id="18" name="Flowchart: Connector 17"/>
          <p:cNvSpPr/>
          <p:nvPr/>
        </p:nvSpPr>
        <p:spPr>
          <a:xfrm>
            <a:off x="8953500" y="2844800"/>
            <a:ext cx="457200" cy="436563"/>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
        <p:nvSpPr>
          <p:cNvPr id="19" name="Flowchart: Connector 18"/>
          <p:cNvSpPr/>
          <p:nvPr/>
        </p:nvSpPr>
        <p:spPr>
          <a:xfrm>
            <a:off x="9121775" y="410845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20" name="Left Arrow Callout 19"/>
          <p:cNvSpPr/>
          <p:nvPr/>
        </p:nvSpPr>
        <p:spPr>
          <a:xfrm>
            <a:off x="3813174" y="3857626"/>
            <a:ext cx="1895475" cy="725487"/>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Select/ Deselect as needed.</a:t>
            </a:r>
            <a:endParaRPr lang="en-GB" sz="1400" dirty="0"/>
          </a:p>
        </p:txBody>
      </p:sp>
      <p:sp>
        <p:nvSpPr>
          <p:cNvPr id="9" name="Flowchart: Connector 8"/>
          <p:cNvSpPr/>
          <p:nvPr/>
        </p:nvSpPr>
        <p:spPr>
          <a:xfrm>
            <a:off x="5451620" y="365125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3</a:t>
            </a:r>
          </a:p>
        </p:txBody>
      </p:sp>
      <p:sp>
        <p:nvSpPr>
          <p:cNvPr id="24" name="Left Arrow Callout 23"/>
          <p:cNvSpPr/>
          <p:nvPr/>
        </p:nvSpPr>
        <p:spPr>
          <a:xfrm>
            <a:off x="4527240" y="1565135"/>
            <a:ext cx="1609580" cy="758825"/>
          </a:xfrm>
          <a:prstGeom prst="leftArrowCallou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pPr>
            <a:r>
              <a:rPr lang="en-ZA" sz="1400" dirty="0"/>
              <a:t>Go ‘BACK’ when done.</a:t>
            </a:r>
            <a:endParaRPr lang="en-GB" sz="1400" dirty="0"/>
          </a:p>
        </p:txBody>
      </p:sp>
      <p:sp>
        <p:nvSpPr>
          <p:cNvPr id="25" name="Flowchart: Connector 24"/>
          <p:cNvSpPr/>
          <p:nvPr/>
        </p:nvSpPr>
        <p:spPr>
          <a:xfrm>
            <a:off x="4989145" y="1221580"/>
            <a:ext cx="457200" cy="457200"/>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4</a:t>
            </a:r>
          </a:p>
        </p:txBody>
      </p:sp>
      <p:sp>
        <p:nvSpPr>
          <p:cNvPr id="26" name="Rectangle 25"/>
          <p:cNvSpPr/>
          <p:nvPr/>
        </p:nvSpPr>
        <p:spPr>
          <a:xfrm>
            <a:off x="6251575" y="2355850"/>
            <a:ext cx="631825" cy="339725"/>
          </a:xfrm>
          <a:prstGeom prst="rect">
            <a:avLst/>
          </a:prstGeom>
          <a:noFill/>
          <a:ln w="571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39"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9338" y="163513"/>
            <a:ext cx="820737"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lowchart: Connector 7"/>
          <p:cNvSpPr/>
          <p:nvPr/>
        </p:nvSpPr>
        <p:spPr>
          <a:xfrm>
            <a:off x="1305865" y="2870200"/>
            <a:ext cx="457200" cy="436562"/>
          </a:xfrm>
          <a:prstGeom prst="flowChartConnector">
            <a:avLst/>
          </a:prstGeom>
          <a:gradFill>
            <a:gsLst>
              <a:gs pos="0">
                <a:schemeClr val="accent2">
                  <a:satMod val="103000"/>
                  <a:lumMod val="102000"/>
                  <a:tint val="94000"/>
                </a:schemeClr>
              </a:gs>
              <a:gs pos="50000">
                <a:srgbClr val="FF0000"/>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8201</TotalTime>
  <Words>814</Words>
  <Application>Microsoft Office PowerPoint</Application>
  <PresentationFormat>Widescreen</PresentationFormat>
  <Paragraphs>169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Gill Sans Std</vt:lpstr>
      <vt:lpstr>Calibri Light</vt:lpstr>
      <vt:lpstr>Gill Sans MT</vt:lpstr>
      <vt:lpstr>Arial</vt:lpstr>
      <vt:lpstr>Office Theme</vt:lpstr>
      <vt:lpstr>Using the Communicator.</vt:lpstr>
      <vt:lpstr>The School Communicator is an app that will pop up on your computer every day to keep you up to date with all the News, Events and Documents, etc within the school.  It is also available as a mobile app.</vt:lpstr>
      <vt:lpstr>Over 45,000 parents and almost 90 schools within the UAE are using the School Communicator daily.</vt:lpstr>
      <vt:lpstr>Install on as many devices as you wish. It’s free!</vt:lpstr>
      <vt:lpstr>For this presentation you will find the guides as follows:</vt:lpstr>
      <vt:lpstr>Install the Communicator App.</vt:lpstr>
      <vt:lpstr>Use the menu button to view the full menu on the MOBILE app.</vt:lpstr>
      <vt:lpstr>Please note that NO data entered by Parents or the School in to the School Communicator system will ever be sold to 3rd parties.  All data is stored securely on the D6 Servers.</vt:lpstr>
      <vt:lpstr>Once installed click or tap on Personalise to filter your CONTENT (Channels) feed.</vt:lpstr>
      <vt:lpstr>Click/ tap on Personalise to filter your HOMEWORK (Grades) feed. (note that some schools may not be using  this function).</vt:lpstr>
      <vt:lpstr>Click/ tap on Personalise to filter your Interface LANGUAGE. (For PC and Mac versions only).</vt:lpstr>
      <vt:lpstr>Communicator Sections.</vt:lpstr>
      <vt:lpstr>Noticeboard is the opening section.</vt:lpstr>
      <vt:lpstr>NEWS contains brief articles and overviews.</vt:lpstr>
      <vt:lpstr>CALENDAR contains upcoming events.</vt:lpstr>
      <vt:lpstr>GALLERY/ MULTIMEDIA contains a selection  of photos.</vt:lpstr>
      <vt:lpstr>RESOURCES are viewable and printable documents or web links.</vt:lpstr>
      <vt:lpstr>HOMEWORK contains viewable and printable documents or learning web links.</vt:lpstr>
      <vt:lpstr>CONTACTS.  Phone, E-mail or Text the contacts.</vt:lpstr>
      <vt:lpstr>PowerPoint Presentation</vt:lpstr>
      <vt:lpstr>ALERTS.  Some important information for you to be aware of .  </vt:lpstr>
      <vt:lpstr>Want to prevent your Communicator from popping up on the Computer?</vt:lpstr>
      <vt:lpstr>Need to contact Six-Delta for assistance? We’re in the CONTACTS Section.</vt:lpstr>
      <vt:lpstr>Please note that if you have not opened the  Computer application for a few days (or weeks) it may take some time to update all the new information depending on your internet connection speed.</vt:lpstr>
      <vt:lpstr>Follow us on Twitter.  @School_Comm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Communicator.</dc:title>
  <dc:creator>Gadd_Fam</dc:creator>
  <cp:lastModifiedBy>Business Development</cp:lastModifiedBy>
  <cp:revision>63</cp:revision>
  <dcterms:created xsi:type="dcterms:W3CDTF">2015-03-29T13:45:59Z</dcterms:created>
  <dcterms:modified xsi:type="dcterms:W3CDTF">2016-07-21T05:49:26Z</dcterms:modified>
  <cp:contentStatus/>
</cp:coreProperties>
</file>